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92"/>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8" r:id="rId42"/>
    <p:sldId id="299" r:id="rId43"/>
    <p:sldId id="300" r:id="rId44"/>
    <p:sldId id="301" r:id="rId45"/>
    <p:sldId id="303" r:id="rId46"/>
    <p:sldId id="304" r:id="rId47"/>
    <p:sldId id="305" r:id="rId48"/>
    <p:sldId id="306" r:id="rId49"/>
    <p:sldId id="307" r:id="rId50"/>
    <p:sldId id="308" r:id="rId51"/>
    <p:sldId id="309" r:id="rId52"/>
    <p:sldId id="310"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7" r:id="rId87"/>
    <p:sldId id="348" r:id="rId88"/>
    <p:sldId id="349" r:id="rId89"/>
    <p:sldId id="350" r:id="rId90"/>
    <p:sldId id="351" r:id="rId91"/>
  </p:sldIdLst>
  <p:sldSz cx="9144000" cy="5143500" type="screen16x9"/>
  <p:notesSz cx="6858000" cy="9144000"/>
  <p:embeddedFontLst>
    <p:embeddedFont>
      <p:font typeface="Avenir" panose="02000503020000020003" pitchFamily="2" charset="0"/>
      <p:regular r:id="rId93"/>
      <p:italic r:id="rId94"/>
    </p:embeddedFont>
    <p:embeddedFont>
      <p:font typeface="Calibri" panose="020F0502020204030204" pitchFamily="34" charset="0"/>
      <p:regular r:id="rId95"/>
      <p:bold r:id="rId96"/>
      <p:italic r:id="rId97"/>
      <p:boldItalic r:id="rId98"/>
    </p:embeddedFont>
    <p:embeddedFont>
      <p:font typeface="Montserrat" pitchFamily="2" charset="77"/>
      <p:regular r:id="rId99"/>
      <p:bold r:id="rId100"/>
      <p:italic r:id="rId101"/>
      <p:boldItalic r:id="rId102"/>
    </p:embeddedFont>
    <p:embeddedFont>
      <p:font typeface="Montserrat Medium" pitchFamily="2" charset="77"/>
      <p:regular r:id="rId103"/>
      <p:bold r:id="rId104"/>
      <p:italic r:id="rId105"/>
      <p:boldItalic r:id="rId106"/>
    </p:embeddedFont>
    <p:embeddedFont>
      <p:font typeface="Open Sans" panose="020B0306030504020204" pitchFamily="34" charset="0"/>
      <p:regular r:id="rId107"/>
      <p:bold r:id="rId108"/>
      <p:italic r:id="rId109"/>
      <p:boldItalic r:id="rId110"/>
    </p:embeddedFont>
    <p:embeddedFont>
      <p:font typeface="PT Sans Narrow" panose="020B0506020203020204" pitchFamily="34" charset="77"/>
      <p:regular r:id="rId111"/>
      <p:bold r:id="rId112"/>
    </p:embeddedFont>
    <p:embeddedFont>
      <p:font typeface="Trebuchet MS" panose="020B0703020202090204" pitchFamily="34"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son Martin" initials="" lastIdx="6" clrIdx="0"/>
  <p:cmAuthor id="1" name="Michael Tallman" initials="" lastIdx="3" clrIdx="1"/>
  <p:cmAuthor id="2" name="Matt Thomas" initials="" lastIdx="4" clrIdx="2"/>
  <p:cmAuthor id="3" name="Aaron Weinberg"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6D8D7C-60A0-41B4-A704-A67D88E7BF95}">
  <a:tblStyle styleId="{806D8D7C-60A0-41B4-A704-A67D88E7BF9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commentAuthors" Target="commentAuthor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0.fntdata"/><Relationship Id="rId16" Type="http://schemas.openxmlformats.org/officeDocument/2006/relationships/slide" Target="slides/slide14.xml"/><Relationship Id="rId107" Type="http://schemas.openxmlformats.org/officeDocument/2006/relationships/font" Target="fonts/font15.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0.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font" Target="fonts/font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1.fntdata"/><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1.fntdata"/><Relationship Id="rId108" Type="http://schemas.openxmlformats.org/officeDocument/2006/relationships/font" Target="fonts/font16.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2.fntdata"/><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7.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5.fntdata"/><Relationship Id="rId104" Type="http://schemas.openxmlformats.org/officeDocument/2006/relationships/font" Target="fonts/font12.fntdata"/><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8.fntdata"/><Relationship Id="rId115" Type="http://schemas.openxmlformats.org/officeDocument/2006/relationships/font" Target="fonts/font2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fntdata"/><Relationship Id="rId98" Type="http://schemas.openxmlformats.org/officeDocument/2006/relationships/font" Target="fonts/font6.fntdata"/><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andfonline.com/doi/abs/10.1080/0020739X.2013.798874"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maa.org/sites/default/files/pdf/cspcc/InsightsandRecommendations.pdf"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andfonline.com/doi/abs/10.1080/0020739X.2013.798874"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maa.org/sites/default/files/pdf/cspcc/InsightsandRecommendations.pdf"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andfonline.com/doi/abs/10.1080/0020739X.2013.798874"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maa.org/sites/default/files/pdf/cspcc/InsightsandRecommendations.pdf"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andfonline.com/doi/abs/10.1080/0020739X.2013.798874"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maa.org/sites/default/files/pdf/cspcc/InsightsandRecommendations.pdf"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87dc9def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87dc9def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Slide displays while instructors arrive.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d428feb3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d428feb3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Interaction Slide - Next slide reveals answers</a:t>
            </a:r>
            <a:endParaRPr/>
          </a:p>
          <a:p>
            <a:pPr marL="0" lvl="0" indent="0" algn="l" rtl="0">
              <a:spcBef>
                <a:spcPts val="0"/>
              </a:spcBef>
              <a:spcAft>
                <a:spcPts val="0"/>
              </a:spcAft>
              <a:buNone/>
            </a:pPr>
            <a:r>
              <a:rPr lang="en"/>
              <a:t>Have instructors use the table to guess DFW rates. Give time for each instructor to at least have a % in mind. </a:t>
            </a:r>
            <a:endParaRPr/>
          </a:p>
          <a:p>
            <a:pPr marL="0" lvl="0" indent="0" algn="l" rtl="0">
              <a:spcBef>
                <a:spcPts val="0"/>
              </a:spcBef>
              <a:spcAft>
                <a:spcPts val="0"/>
              </a:spcAft>
              <a:buNone/>
            </a:pPr>
            <a:endParaRPr/>
          </a:p>
          <a:p>
            <a:pPr marL="0" lvl="0" indent="0" algn="l" rtl="0">
              <a:spcBef>
                <a:spcPts val="0"/>
              </a:spcBef>
              <a:spcAft>
                <a:spcPts val="0"/>
              </a:spcAft>
              <a:buNone/>
            </a:pPr>
            <a:r>
              <a:rPr lang="en" b="1"/>
              <a:t>Less than 1 minute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d428feb31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d428feb31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about results. These is based on instructor-reported grades.</a:t>
            </a:r>
            <a:br>
              <a:rPr lang="en"/>
            </a:br>
            <a:endParaRPr/>
          </a:p>
          <a:p>
            <a:pPr marL="0" lvl="0" indent="0" algn="l" rtl="0">
              <a:spcBef>
                <a:spcPts val="0"/>
              </a:spcBef>
              <a:spcAft>
                <a:spcPts val="0"/>
              </a:spcAft>
              <a:buNone/>
            </a:pPr>
            <a:r>
              <a:rPr lang="en" b="1"/>
              <a:t>Less than 1 minute</a:t>
            </a:r>
            <a:endParaRPr/>
          </a:p>
          <a:p>
            <a:pPr marL="0" lvl="0" indent="0" algn="l" rtl="0">
              <a:spcBef>
                <a:spcPts val="0"/>
              </a:spcBef>
              <a:spcAft>
                <a:spcPts val="0"/>
              </a:spcAft>
              <a:buNone/>
            </a:pPr>
            <a:r>
              <a:rPr lang="en"/>
              <a:t>Note: The DFW rate can vary greatly. I know of one major university that would not desire to be identify with a DFW rate over 50%.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d428feb31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d428feb31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Interaction Slide - Next slide reveals answers</a:t>
            </a:r>
            <a:endParaRPr/>
          </a:p>
          <a:p>
            <a:pPr marL="0" lvl="0" indent="0" algn="l" rtl="0">
              <a:spcBef>
                <a:spcPts val="0"/>
              </a:spcBef>
              <a:spcAft>
                <a:spcPts val="0"/>
              </a:spcAft>
              <a:buNone/>
            </a:pPr>
            <a:r>
              <a:rPr lang="en"/>
              <a:t>Typically need to explain what “not persist” means.</a:t>
            </a:r>
            <a:endParaRPr/>
          </a:p>
          <a:p>
            <a:pPr marL="0" lvl="0" indent="0" algn="l" rtl="0">
              <a:spcBef>
                <a:spcPts val="0"/>
              </a:spcBef>
              <a:spcAft>
                <a:spcPts val="0"/>
              </a:spcAft>
              <a:buNone/>
            </a:pPr>
            <a:r>
              <a:rPr lang="en"/>
              <a:t>These are students who reported having a major that required Calc 2 and they passed Calc 1 </a:t>
            </a:r>
            <a:r>
              <a:rPr lang="en" b="1"/>
              <a:t>but</a:t>
            </a:r>
            <a:r>
              <a:rPr lang="en"/>
              <a:t> they did not (enroll or was it complete) Calc 2?</a:t>
            </a:r>
            <a:endParaRPr/>
          </a:p>
          <a:p>
            <a:pPr marL="0" lvl="0" indent="0" algn="l" rtl="0">
              <a:spcBef>
                <a:spcPts val="0"/>
              </a:spcBef>
              <a:spcAft>
                <a:spcPts val="0"/>
              </a:spcAft>
              <a:buNone/>
            </a:pPr>
            <a:r>
              <a:rPr lang="en"/>
              <a:t>Questions they may have:</a:t>
            </a:r>
            <a:endParaRPr/>
          </a:p>
          <a:p>
            <a:pPr marL="457200" lvl="0" indent="-298450" algn="l" rtl="0">
              <a:spcBef>
                <a:spcPts val="0"/>
              </a:spcBef>
              <a:spcAft>
                <a:spcPts val="0"/>
              </a:spcAft>
              <a:buSzPts val="1100"/>
              <a:buChar char="●"/>
            </a:pPr>
            <a:r>
              <a:rPr lang="en"/>
              <a:t>How much time passed? 3-year interval?</a:t>
            </a:r>
            <a:endParaRPr/>
          </a:p>
          <a:p>
            <a:pPr marL="457200" lvl="0" indent="-298450" algn="l" rtl="0">
              <a:spcBef>
                <a:spcPts val="0"/>
              </a:spcBef>
              <a:spcAft>
                <a:spcPts val="0"/>
              </a:spcAft>
              <a:buSzPts val="1100"/>
              <a:buChar char="●"/>
            </a:pPr>
            <a:r>
              <a:rPr lang="en"/>
              <a:t>Is persit to enroll in or complete? </a:t>
            </a:r>
            <a:endParaRPr/>
          </a:p>
          <a:p>
            <a:pPr marL="0" lvl="0" indent="0" algn="l" rtl="0">
              <a:spcBef>
                <a:spcPts val="0"/>
              </a:spcBef>
              <a:spcAft>
                <a:spcPts val="0"/>
              </a:spcAft>
              <a:buNone/>
            </a:pPr>
            <a:endParaRPr/>
          </a:p>
          <a:p>
            <a:pPr marL="0" lvl="0" indent="0" algn="l" rtl="0">
              <a:spcBef>
                <a:spcPts val="0"/>
              </a:spcBef>
              <a:spcAft>
                <a:spcPts val="0"/>
              </a:spcAft>
              <a:buNone/>
            </a:pPr>
            <a:r>
              <a:rPr lang="en" b="1"/>
              <a:t>2 - 3 minutes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d428feb31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d428feb31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bullet is a paraphrase of what both Thompson, et al. and Seymour and Hewitt conclude. </a:t>
            </a:r>
            <a:endParaRPr/>
          </a:p>
          <a:p>
            <a:pPr marL="0" lvl="0" indent="0" algn="l" rtl="0">
              <a:spcBef>
                <a:spcPts val="0"/>
              </a:spcBef>
              <a:spcAft>
                <a:spcPts val="0"/>
              </a:spcAft>
              <a:buNone/>
            </a:pPr>
            <a:endParaRPr/>
          </a:p>
          <a:p>
            <a:pPr marL="0" lvl="0" indent="0" algn="l" rtl="0">
              <a:spcBef>
                <a:spcPts val="0"/>
              </a:spcBef>
              <a:spcAft>
                <a:spcPts val="0"/>
              </a:spcAft>
              <a:buNone/>
            </a:pPr>
            <a:r>
              <a:rPr lang="en"/>
              <a:t>Seymour &amp; Hewitt is a pretty famous book, “Talking About Leaving”</a:t>
            </a:r>
            <a:endParaRPr/>
          </a:p>
          <a:p>
            <a:pPr marL="0" lvl="0" indent="0" algn="l" rtl="0">
              <a:spcBef>
                <a:spcPts val="0"/>
              </a:spcBef>
              <a:spcAft>
                <a:spcPts val="0"/>
              </a:spcAft>
              <a:buNone/>
            </a:pPr>
            <a:endParaRPr/>
          </a:p>
          <a:p>
            <a:pPr marL="0" lvl="0" indent="0" algn="l" rtl="0">
              <a:spcBef>
                <a:spcPts val="0"/>
              </a:spcBef>
              <a:spcAft>
                <a:spcPts val="0"/>
              </a:spcAft>
              <a:buNone/>
            </a:pPr>
            <a:r>
              <a:rPr lang="en" b="1"/>
              <a:t>1 minute</a:t>
            </a:r>
            <a:endParaRPr b="1"/>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5d428feb31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5d428feb31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Bressoud quote is from one of the presentations he gave during the early years of the MAA grant and while he was president of the MAA.</a:t>
            </a:r>
            <a:br>
              <a:rPr lang="en"/>
            </a:br>
            <a:endParaRPr/>
          </a:p>
          <a:p>
            <a:pPr marL="0" lvl="0" indent="0" algn="l" rtl="0">
              <a:spcBef>
                <a:spcPts val="0"/>
              </a:spcBef>
              <a:spcAft>
                <a:spcPts val="0"/>
              </a:spcAft>
              <a:buNone/>
            </a:pPr>
            <a:r>
              <a:rPr lang="en" b="1"/>
              <a:t>Less than 1 minute</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d428feb31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d428feb31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 through.</a:t>
            </a:r>
            <a:endParaRPr/>
          </a:p>
          <a:p>
            <a:pPr marL="0" lvl="0" indent="0" algn="l" rtl="0">
              <a:spcBef>
                <a:spcPts val="0"/>
              </a:spcBef>
              <a:spcAft>
                <a:spcPts val="0"/>
              </a:spcAft>
              <a:buNone/>
            </a:pPr>
            <a:endParaRPr/>
          </a:p>
          <a:p>
            <a:pPr marL="0" lvl="0" indent="0" algn="l" rtl="0">
              <a:spcBef>
                <a:spcPts val="0"/>
              </a:spcBef>
              <a:spcAft>
                <a:spcPts val="0"/>
              </a:spcAft>
              <a:buNone/>
            </a:pPr>
            <a:r>
              <a:rPr lang="en"/>
              <a:t>A transition to the next slide might include a question like, “How do videos play a role in supporting student-centered, active learning pedagogies?”</a:t>
            </a:r>
            <a:endParaRPr/>
          </a:p>
          <a:p>
            <a:pPr marL="0" lvl="0" indent="0" algn="l" rtl="0">
              <a:spcBef>
                <a:spcPts val="0"/>
              </a:spcBef>
              <a:spcAft>
                <a:spcPts val="0"/>
              </a:spcAft>
              <a:buNone/>
            </a:pPr>
            <a:endParaRPr/>
          </a:p>
          <a:p>
            <a:pPr marL="0" lvl="0" indent="0" algn="l" rtl="0">
              <a:spcBef>
                <a:spcPts val="0"/>
              </a:spcBef>
              <a:spcAft>
                <a:spcPts val="0"/>
              </a:spcAft>
              <a:buNone/>
            </a:pPr>
            <a:r>
              <a:rPr lang="en" b="1"/>
              <a:t>1 minute</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d428feb31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d428feb31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 through.</a:t>
            </a:r>
            <a:endParaRPr/>
          </a:p>
          <a:p>
            <a:pPr marL="0" lvl="0" indent="0" algn="l" rtl="0">
              <a:spcBef>
                <a:spcPts val="0"/>
              </a:spcBef>
              <a:spcAft>
                <a:spcPts val="0"/>
              </a:spcAft>
              <a:buNone/>
            </a:pPr>
            <a:endParaRPr/>
          </a:p>
          <a:p>
            <a:pPr marL="0" lvl="0" indent="0" algn="l" rtl="0">
              <a:spcBef>
                <a:spcPts val="0"/>
              </a:spcBef>
              <a:spcAft>
                <a:spcPts val="0"/>
              </a:spcAft>
              <a:buNone/>
            </a:pPr>
            <a:r>
              <a:rPr lang="en" b="1"/>
              <a:t>1 minute</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d428feb31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d428feb31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going to introduce you to a CVP video. </a:t>
            </a:r>
            <a:endParaRPr/>
          </a:p>
          <a:p>
            <a:pPr marL="0" lvl="0" indent="0" algn="l" rtl="0">
              <a:spcBef>
                <a:spcPts val="0"/>
              </a:spcBef>
              <a:spcAft>
                <a:spcPts val="0"/>
              </a:spcAft>
              <a:buNone/>
            </a:pPr>
            <a:endParaRPr/>
          </a:p>
          <a:p>
            <a:pPr marL="0" lvl="0" indent="0" algn="l" rtl="0">
              <a:spcBef>
                <a:spcPts val="0"/>
              </a:spcBef>
              <a:spcAft>
                <a:spcPts val="0"/>
              </a:spcAft>
              <a:buNone/>
            </a:pPr>
            <a:r>
              <a:rPr lang="en"/>
              <a:t>This particular video is the 3rd video in a set of videos about the Chain Rule. In the first video we attempt to motivate a main idea behind the chain rule using a contextual situation and requesting an average rate of a composite function.  The first video concludes with an average rate formula for the composite function consistent with the chain rule. In the second video, the formula for the chain rule is given and multiple problems are worked. In addition, we discuss when the Chain Rule can be applied to a derivative problem and when it is not applicable. </a:t>
            </a:r>
            <a:endParaRPr/>
          </a:p>
          <a:p>
            <a:pPr marL="0" lvl="0" indent="0" algn="l" rtl="0">
              <a:spcBef>
                <a:spcPts val="0"/>
              </a:spcBef>
              <a:spcAft>
                <a:spcPts val="0"/>
              </a:spcAft>
              <a:buNone/>
            </a:pPr>
            <a:endParaRPr/>
          </a:p>
          <a:p>
            <a:pPr marL="0" lvl="0" indent="0" algn="l" rtl="0">
              <a:spcBef>
                <a:spcPts val="0"/>
              </a:spcBef>
              <a:spcAft>
                <a:spcPts val="0"/>
              </a:spcAft>
              <a:buNone/>
            </a:pPr>
            <a:r>
              <a:rPr lang="en"/>
              <a:t>After students have already watched videos motivating the chain rule and on how to use the Chain Rule, this video attempts a more precise answer why the chain rule works. </a:t>
            </a:r>
            <a:endParaRPr/>
          </a:p>
          <a:p>
            <a:pPr marL="0" lvl="0" indent="0" algn="l" rtl="0">
              <a:spcBef>
                <a:spcPts val="0"/>
              </a:spcBef>
              <a:spcAft>
                <a:spcPts val="0"/>
              </a:spcAft>
              <a:buNone/>
            </a:pPr>
            <a:endParaRPr/>
          </a:p>
          <a:p>
            <a:pPr marL="0" lvl="0" indent="0" algn="l" rtl="0">
              <a:spcBef>
                <a:spcPts val="0"/>
              </a:spcBef>
              <a:spcAft>
                <a:spcPts val="0"/>
              </a:spcAft>
              <a:buNone/>
            </a:pPr>
            <a:r>
              <a:rPr lang="en" b="1" i="1"/>
              <a:t>If there are more than 4-5 participants, discussions will be in breakout room</a:t>
            </a:r>
            <a:endParaRPr/>
          </a:p>
          <a:p>
            <a:pPr marL="0" lvl="0" indent="0" algn="l" rtl="0">
              <a:spcBef>
                <a:spcPts val="0"/>
              </a:spcBef>
              <a:spcAft>
                <a:spcPts val="0"/>
              </a:spcAft>
              <a:buNone/>
            </a:pPr>
            <a:endParaRPr/>
          </a:p>
          <a:p>
            <a:pPr marL="0" lvl="0" indent="0" algn="l" rtl="0">
              <a:spcBef>
                <a:spcPts val="0"/>
              </a:spcBef>
              <a:spcAft>
                <a:spcPts val="0"/>
              </a:spcAft>
              <a:buNone/>
            </a:pPr>
            <a:r>
              <a:rPr lang="en" b="1"/>
              <a:t>2-3 minutes</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d428feb31_0_7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5d428feb31_0_7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“Chain rule - why it works” video</a:t>
            </a:r>
            <a:endParaRPr/>
          </a:p>
          <a:p>
            <a:pPr marL="0" lvl="0" indent="0" algn="l" rtl="0">
              <a:spcBef>
                <a:spcPts val="0"/>
              </a:spcBef>
              <a:spcAft>
                <a:spcPts val="0"/>
              </a:spcAft>
              <a:buNone/>
            </a:pPr>
            <a:endParaRPr/>
          </a:p>
          <a:p>
            <a:pPr marL="0" lvl="0" indent="0" algn="l" rtl="0">
              <a:spcBef>
                <a:spcPts val="0"/>
              </a:spcBef>
              <a:spcAft>
                <a:spcPts val="0"/>
              </a:spcAft>
              <a:buNone/>
            </a:pPr>
            <a:r>
              <a:rPr lang="en"/>
              <a:t>Watch video</a:t>
            </a:r>
            <a:endParaRPr/>
          </a:p>
          <a:p>
            <a:pPr marL="0" lvl="0" indent="0" algn="l" rtl="0">
              <a:spcBef>
                <a:spcPts val="0"/>
              </a:spcBef>
              <a:spcAft>
                <a:spcPts val="0"/>
              </a:spcAft>
              <a:buNone/>
            </a:pPr>
            <a:endParaRPr/>
          </a:p>
          <a:p>
            <a:pPr marL="0" lvl="0" indent="0" algn="l" rtl="0">
              <a:spcBef>
                <a:spcPts val="0"/>
              </a:spcBef>
              <a:spcAft>
                <a:spcPts val="0"/>
              </a:spcAft>
              <a:buNone/>
            </a:pPr>
            <a:r>
              <a:rPr lang="en" b="1"/>
              <a:t>5:20</a:t>
            </a:r>
            <a:endParaRPr b="1"/>
          </a:p>
        </p:txBody>
      </p:sp>
      <p:sp>
        <p:nvSpPr>
          <p:cNvPr id="290" name="Google Shape;290;g5d428feb31_0_7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d428feb31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d428feb31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 instructors time (5 minutes) to discuss questions in breakout rooms.</a:t>
            </a:r>
            <a:endParaRPr/>
          </a:p>
          <a:p>
            <a:pPr marL="0" lvl="0" indent="0" algn="l" rtl="0">
              <a:spcBef>
                <a:spcPts val="0"/>
              </a:spcBef>
              <a:spcAft>
                <a:spcPts val="0"/>
              </a:spcAft>
              <a:buNone/>
            </a:pPr>
            <a:r>
              <a:rPr lang="en"/>
              <a:t>Report out.</a:t>
            </a:r>
            <a:endParaRPr/>
          </a:p>
          <a:p>
            <a:pPr marL="0" lvl="0" indent="0" algn="l" rtl="0">
              <a:spcBef>
                <a:spcPts val="0"/>
              </a:spcBef>
              <a:spcAft>
                <a:spcPts val="0"/>
              </a:spcAft>
              <a:buNone/>
            </a:pPr>
            <a:r>
              <a:rPr lang="en"/>
              <a:t>Takes notes on what the instructors report.</a:t>
            </a:r>
            <a:endParaRPr/>
          </a:p>
          <a:p>
            <a:pPr marL="0" lvl="0" indent="0" algn="l" rtl="0">
              <a:spcBef>
                <a:spcPts val="0"/>
              </a:spcBef>
              <a:spcAft>
                <a:spcPts val="0"/>
              </a:spcAft>
              <a:buNone/>
            </a:pPr>
            <a:endParaRPr/>
          </a:p>
          <a:p>
            <a:pPr marL="0" lvl="0" indent="0" algn="l" rtl="0">
              <a:spcBef>
                <a:spcPts val="0"/>
              </a:spcBef>
              <a:spcAft>
                <a:spcPts val="0"/>
              </a:spcAft>
              <a:buNone/>
            </a:pPr>
            <a:r>
              <a:rPr lang="en"/>
              <a:t>After a brief discussion, comment on what that reported that we are going to talk about later.</a:t>
            </a:r>
            <a:endParaRPr/>
          </a:p>
          <a:p>
            <a:pPr marL="0" lvl="0" indent="0" algn="l" rtl="0">
              <a:spcBef>
                <a:spcPts val="0"/>
              </a:spcBef>
              <a:spcAft>
                <a:spcPts val="0"/>
              </a:spcAft>
              <a:buNone/>
            </a:pPr>
            <a:r>
              <a:rPr lang="en"/>
              <a:t>Address any immediate concerns. </a:t>
            </a:r>
            <a:endParaRPr/>
          </a:p>
          <a:p>
            <a:pPr marL="0" lvl="0" indent="0" algn="l" rtl="0">
              <a:spcBef>
                <a:spcPts val="0"/>
              </a:spcBef>
              <a:spcAft>
                <a:spcPts val="0"/>
              </a:spcAft>
              <a:buNone/>
            </a:pPr>
            <a:endParaRPr/>
          </a:p>
          <a:p>
            <a:pPr marL="0" lvl="0" indent="0" algn="l" rtl="0">
              <a:spcBef>
                <a:spcPts val="0"/>
              </a:spcBef>
              <a:spcAft>
                <a:spcPts val="0"/>
              </a:spcAft>
              <a:buNone/>
            </a:pPr>
            <a:r>
              <a:rPr lang="en"/>
              <a:t>Points for us to make:</a:t>
            </a:r>
            <a:endParaRPr/>
          </a:p>
          <a:p>
            <a:pPr marL="0" lvl="0" indent="0" algn="l" rtl="0">
              <a:spcBef>
                <a:spcPts val="0"/>
              </a:spcBef>
              <a:spcAft>
                <a:spcPts val="0"/>
              </a:spcAft>
              <a:buNone/>
            </a:pPr>
            <a:r>
              <a:rPr lang="en"/>
              <a:t>	Conceptual design principle: How do we represent and discuss quantities?</a:t>
            </a:r>
            <a:endParaRPr/>
          </a:p>
          <a:p>
            <a:pPr marL="457200" lvl="0" indent="457200" algn="l" rtl="0">
              <a:spcBef>
                <a:spcPts val="0"/>
              </a:spcBef>
              <a:spcAft>
                <a:spcPts val="0"/>
              </a:spcAft>
              <a:buNone/>
            </a:pPr>
            <a:r>
              <a:rPr lang="en"/>
              <a:t>Prompt students to identify and coordinate measurable attributes (i.e., quantities) as they covary</a:t>
            </a:r>
            <a:endParaRPr/>
          </a:p>
          <a:p>
            <a:pPr marL="457200" lvl="0" indent="457200" algn="l" rtl="0">
              <a:spcBef>
                <a:spcPts val="0"/>
              </a:spcBef>
              <a:spcAft>
                <a:spcPts val="0"/>
              </a:spcAft>
              <a:buNone/>
            </a:pPr>
            <a:r>
              <a:rPr lang="en"/>
              <a:t>Represent the relationship between covarying quantities symbolically, graphically, and numerically</a:t>
            </a:r>
            <a:endParaRPr/>
          </a:p>
          <a:p>
            <a:pPr marL="457200" lvl="0" indent="457200" algn="l" rtl="0">
              <a:spcBef>
                <a:spcPts val="0"/>
              </a:spcBef>
              <a:spcAft>
                <a:spcPts val="0"/>
              </a:spcAft>
              <a:buNone/>
            </a:pPr>
            <a:r>
              <a:rPr lang="en"/>
              <a:t>Attend to frames of reference and units of measure</a:t>
            </a:r>
            <a:endParaRPr/>
          </a:p>
          <a:p>
            <a:pPr marL="457200" lvl="0" indent="457200" algn="l" rtl="0">
              <a:spcBef>
                <a:spcPts val="0"/>
              </a:spcBef>
              <a:spcAft>
                <a:spcPts val="0"/>
              </a:spcAft>
              <a:buNone/>
            </a:pPr>
            <a:r>
              <a:rPr lang="en"/>
              <a:t>Emphasize quantitative (as opposed to arithmetic) operations</a:t>
            </a:r>
            <a:endParaRPr/>
          </a:p>
          <a:p>
            <a:pPr marL="457200" lvl="0" indent="0" algn="l" rtl="0">
              <a:spcBef>
                <a:spcPts val="0"/>
              </a:spcBef>
              <a:spcAft>
                <a:spcPts val="0"/>
              </a:spcAft>
              <a:buNone/>
            </a:pPr>
            <a:r>
              <a:rPr lang="en"/>
              <a:t>Definition of quantity (constructed in the mind of the learner, not inherent in the math)</a:t>
            </a:r>
            <a:endParaRPr/>
          </a:p>
          <a:p>
            <a:pPr marL="457200" lvl="0" indent="0" algn="l" rtl="0">
              <a:spcBef>
                <a:spcPts val="0"/>
              </a:spcBef>
              <a:spcAft>
                <a:spcPts val="0"/>
              </a:spcAft>
              <a:buNone/>
            </a:pPr>
            <a:r>
              <a:rPr lang="en"/>
              <a:t>	Measurable attribute of an object or phenomenon </a:t>
            </a:r>
            <a:endParaRPr/>
          </a:p>
          <a:p>
            <a:pPr marL="457200" lvl="0" indent="0" algn="l" rtl="0">
              <a:spcBef>
                <a:spcPts val="0"/>
              </a:spcBef>
              <a:spcAft>
                <a:spcPts val="0"/>
              </a:spcAft>
              <a:buNone/>
            </a:pPr>
            <a:r>
              <a:rPr lang="en"/>
              <a:t>Definition of quantitative reasoning: </a:t>
            </a:r>
            <a:endParaRPr/>
          </a:p>
          <a:p>
            <a:pPr marL="457200" lvl="0" indent="0" algn="l" rtl="0">
              <a:spcBef>
                <a:spcPts val="0"/>
              </a:spcBef>
              <a:spcAft>
                <a:spcPts val="0"/>
              </a:spcAft>
              <a:buNone/>
            </a:pPr>
            <a:r>
              <a:rPr lang="en"/>
              <a:t>	Reasoning about quantities, such as conceiving of, relating, etc.</a:t>
            </a:r>
            <a:endParaRPr/>
          </a:p>
          <a:p>
            <a:pPr marL="0" lvl="0" indent="0" algn="l" rtl="0">
              <a:spcBef>
                <a:spcPts val="0"/>
              </a:spcBef>
              <a:spcAft>
                <a:spcPts val="0"/>
              </a:spcAft>
              <a:buNone/>
            </a:pPr>
            <a:r>
              <a:rPr lang="en"/>
              <a:t>	Visual design principles: </a:t>
            </a:r>
            <a:endParaRPr/>
          </a:p>
          <a:p>
            <a:pPr marL="0" lvl="0" indent="0" algn="l" rtl="0">
              <a:spcBef>
                <a:spcPts val="0"/>
              </a:spcBef>
              <a:spcAft>
                <a:spcPts val="0"/>
              </a:spcAft>
              <a:buNone/>
            </a:pPr>
            <a:r>
              <a:rPr lang="en"/>
              <a:t>		Represent amounts of change as lengths of arrows</a:t>
            </a:r>
            <a:endParaRPr/>
          </a:p>
          <a:p>
            <a:pPr marL="0" lvl="0" indent="0" algn="l" rtl="0">
              <a:spcBef>
                <a:spcPts val="0"/>
              </a:spcBef>
              <a:spcAft>
                <a:spcPts val="0"/>
              </a:spcAft>
              <a:buNone/>
            </a:pPr>
            <a:r>
              <a:rPr lang="en"/>
              <a:t>		Use animations to show where things come from</a:t>
            </a:r>
            <a:endParaRPr/>
          </a:p>
          <a:p>
            <a:pPr marL="0" lvl="0" indent="0" algn="l" rtl="0">
              <a:spcBef>
                <a:spcPts val="0"/>
              </a:spcBef>
              <a:spcAft>
                <a:spcPts val="0"/>
              </a:spcAft>
              <a:buNone/>
            </a:pPr>
            <a:r>
              <a:rPr lang="en"/>
              <a:t>	CROC: “Amounts of change in y is essentially f’ times the amount of change in 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10 minutes</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e1f2e78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e1f2e78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is just meant to provide the instructors an outline of what will be happening during Session 1. </a:t>
            </a:r>
            <a:endParaRPr/>
          </a:p>
          <a:p>
            <a:pPr marL="0" lvl="0" indent="0" algn="l" rtl="0">
              <a:spcBef>
                <a:spcPts val="0"/>
              </a:spcBef>
              <a:spcAft>
                <a:spcPts val="0"/>
              </a:spcAft>
              <a:buNone/>
            </a:pPr>
            <a:r>
              <a:rPr lang="en" b="1"/>
              <a:t>1-minute</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d428feb31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d428feb31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you’ve watch a video, let’s give the overall video outline. </a:t>
            </a:r>
            <a:endParaRPr/>
          </a:p>
          <a:p>
            <a:pPr marL="0" lvl="0" indent="0" algn="l" rtl="0">
              <a:spcBef>
                <a:spcPts val="0"/>
              </a:spcBef>
              <a:spcAft>
                <a:spcPts val="0"/>
              </a:spcAft>
              <a:buNone/>
            </a:pPr>
            <a:endParaRPr/>
          </a:p>
          <a:p>
            <a:pPr marL="0" lvl="0" indent="0" algn="l" rtl="0">
              <a:spcBef>
                <a:spcPts val="0"/>
              </a:spcBef>
              <a:spcAft>
                <a:spcPts val="0"/>
              </a:spcAft>
              <a:buNone/>
            </a:pPr>
            <a:r>
              <a:rPr lang="en"/>
              <a:t>Multiple aspects to videos</a:t>
            </a:r>
            <a:endParaRPr/>
          </a:p>
          <a:p>
            <a:pPr marL="0" lvl="0" indent="0" algn="l" rtl="0">
              <a:spcBef>
                <a:spcPts val="0"/>
              </a:spcBef>
              <a:spcAft>
                <a:spcPts val="0"/>
              </a:spcAft>
              <a:buNone/>
            </a:pPr>
            <a:endParaRPr/>
          </a:p>
          <a:p>
            <a:pPr marL="0" lvl="0" indent="0" algn="l" rtl="0">
              <a:spcBef>
                <a:spcPts val="0"/>
              </a:spcBef>
              <a:spcAft>
                <a:spcPts val="0"/>
              </a:spcAft>
              <a:buNone/>
            </a:pPr>
            <a:r>
              <a:rPr lang="en"/>
              <a:t>Take a look at semester overview on calcvids/vids website</a:t>
            </a:r>
            <a:endParaRPr/>
          </a:p>
          <a:p>
            <a:pPr marL="0" lvl="0" indent="0" algn="l" rtl="0">
              <a:spcBef>
                <a:spcPts val="0"/>
              </a:spcBef>
              <a:spcAft>
                <a:spcPts val="0"/>
              </a:spcAft>
              <a:buNone/>
            </a:pPr>
            <a:endParaRPr/>
          </a:p>
          <a:p>
            <a:pPr marL="0" lvl="0" indent="0" algn="l" rtl="0">
              <a:spcBef>
                <a:spcPts val="0"/>
              </a:spcBef>
              <a:spcAft>
                <a:spcPts val="0"/>
              </a:spcAft>
              <a:buNone/>
            </a:pPr>
            <a:r>
              <a:rPr lang="en" b="1"/>
              <a:t>1 minute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d428feb31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d428feb31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Meant to divide up the larger list they just saw into three large chunks.</a:t>
            </a:r>
            <a:endParaRPr/>
          </a:p>
          <a:p>
            <a:pPr marL="0" lvl="0" indent="0" algn="l" rtl="0">
              <a:spcBef>
                <a:spcPts val="0"/>
              </a:spcBef>
              <a:spcAft>
                <a:spcPts val="0"/>
              </a:spcAft>
              <a:buNone/>
            </a:pPr>
            <a:r>
              <a:rPr lang="en" b="1"/>
              <a:t>Less than 1 minute</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d428feb31_0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d428feb31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will be showing the first chunk today.</a:t>
            </a:r>
            <a:endParaRPr/>
          </a:p>
          <a:p>
            <a:pPr marL="0" lvl="0" indent="0" algn="l" rtl="0">
              <a:spcBef>
                <a:spcPts val="0"/>
              </a:spcBef>
              <a:spcAft>
                <a:spcPts val="0"/>
              </a:spcAft>
              <a:buNone/>
            </a:pPr>
            <a:r>
              <a:rPr lang="en" b="1"/>
              <a:t>Less than 1 minute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f4e74f450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f4e74f450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over each. </a:t>
            </a:r>
            <a:br>
              <a:rPr lang="en"/>
            </a:br>
            <a:r>
              <a:rPr lang="en"/>
              <a:t>Could use speed as an example: Imagine a car speeding up over an interval of time. The average rate of the car is the constant rate that another vehicle would need to cover the same distance in the same time. </a:t>
            </a:r>
            <a:endParaRPr/>
          </a:p>
          <a:p>
            <a:pPr marL="0" lvl="0" indent="0" algn="l" rtl="0">
              <a:spcBef>
                <a:spcPts val="0"/>
              </a:spcBef>
              <a:spcAft>
                <a:spcPts val="0"/>
              </a:spcAft>
              <a:buNone/>
            </a:pPr>
            <a:r>
              <a:rPr lang="en"/>
              <a:t>Average rate is essential for characterizing phenomena involving non-constant rate.</a:t>
            </a:r>
            <a:endParaRPr/>
          </a:p>
          <a:p>
            <a:pPr marL="0" lvl="0" indent="0" algn="l" rtl="0">
              <a:spcBef>
                <a:spcPts val="0"/>
              </a:spcBef>
              <a:spcAft>
                <a:spcPts val="0"/>
              </a:spcAft>
              <a:buNone/>
            </a:pPr>
            <a:endParaRPr/>
          </a:p>
          <a:p>
            <a:pPr marL="0" lvl="0" indent="0" algn="l" rtl="0">
              <a:spcBef>
                <a:spcPts val="0"/>
              </a:spcBef>
              <a:spcAft>
                <a:spcPts val="0"/>
              </a:spcAft>
              <a:buNone/>
            </a:pPr>
            <a:r>
              <a:rPr lang="en"/>
              <a:t>In addition: understanding constant rate is propitious for supporting students’ conceptual understanding of linear approximation, the chain rule, Riemann sums, Euler’s method, and the Fundamental Theorem of Calculus. What you’ll notice is that we’ll repeat imagery seen in constant rate of change over and over again for the development of these ideas in subsequent videos.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f4e74f450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f4e74f450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take developing of these images very seriously from constant rate of change to the derivative definition.</a:t>
            </a:r>
            <a:endParaRPr/>
          </a:p>
          <a:p>
            <a:pPr marL="0" lvl="0" indent="0" algn="l" rtl="0">
              <a:spcBef>
                <a:spcPts val="0"/>
              </a:spcBef>
              <a:spcAft>
                <a:spcPts val="0"/>
              </a:spcAft>
              <a:buNone/>
            </a:pPr>
            <a:r>
              <a:rPr lang="en"/>
              <a:t>We choose illustrations that demonstrate invariant relationship of rate. </a:t>
            </a:r>
            <a:br>
              <a:rPr lang="en"/>
            </a:br>
            <a:r>
              <a:rPr lang="en"/>
              <a:t>We next demonstrate how we walk through the conceptual development of rate.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d3d797d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d3d797dd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Before playing video: </a:t>
            </a:r>
            <a:endParaRPr b="1"/>
          </a:p>
          <a:p>
            <a:pPr marL="457200" lvl="0" indent="-298450" algn="l" rtl="0">
              <a:spcBef>
                <a:spcPts val="0"/>
              </a:spcBef>
              <a:spcAft>
                <a:spcPts val="0"/>
              </a:spcAft>
              <a:buSzPts val="1100"/>
              <a:buChar char="●"/>
            </a:pPr>
            <a:r>
              <a:rPr lang="en"/>
              <a:t>Go over the bullets, </a:t>
            </a:r>
            <a:endParaRPr/>
          </a:p>
          <a:p>
            <a:pPr marL="457200" lvl="0" indent="-298450" algn="l" rtl="0">
              <a:spcBef>
                <a:spcPts val="0"/>
              </a:spcBef>
              <a:spcAft>
                <a:spcPts val="0"/>
              </a:spcAft>
              <a:buSzPts val="1100"/>
              <a:buChar char="●"/>
            </a:pPr>
            <a:r>
              <a:rPr lang="en"/>
              <a:t>You can ask, in what ways does this video demonstrate the ideas from these bullets?</a:t>
            </a:r>
            <a:endParaRPr/>
          </a:p>
          <a:p>
            <a:pPr marL="0" lvl="0" indent="0" algn="l" rtl="0">
              <a:spcBef>
                <a:spcPts val="0"/>
              </a:spcBef>
              <a:spcAft>
                <a:spcPts val="0"/>
              </a:spcAft>
              <a:buNone/>
            </a:pPr>
            <a:r>
              <a:rPr lang="en" b="1"/>
              <a:t>After video plays</a:t>
            </a:r>
            <a:r>
              <a:rPr lang="en"/>
              <a:t>: Discussion: Pay close attention to their language.</a:t>
            </a:r>
            <a:endParaRPr/>
          </a:p>
          <a:p>
            <a:pPr marL="457200" lvl="0" indent="-298450" algn="l" rtl="0">
              <a:spcBef>
                <a:spcPts val="0"/>
              </a:spcBef>
              <a:spcAft>
                <a:spcPts val="0"/>
              </a:spcAft>
              <a:buSzPts val="1100"/>
              <a:buChar char="●"/>
            </a:pPr>
            <a:r>
              <a:rPr lang="en"/>
              <a:t>They need to talk about “lengths of” the blue and red segments </a:t>
            </a:r>
            <a:endParaRPr/>
          </a:p>
          <a:p>
            <a:pPr marL="457200" lvl="0" indent="-298450" algn="l" rtl="0">
              <a:spcBef>
                <a:spcPts val="0"/>
              </a:spcBef>
              <a:spcAft>
                <a:spcPts val="0"/>
              </a:spcAft>
              <a:buSzPts val="1100"/>
              <a:buChar char="●"/>
            </a:pPr>
            <a:r>
              <a:rPr lang="en"/>
              <a:t>They should compare “lengths” (i.e. length of red segment is ALWAY about ½ the length of the blue segment.</a:t>
            </a:r>
            <a:endParaRPr/>
          </a:p>
          <a:p>
            <a:pPr marL="457200" lvl="0" indent="-298450" algn="l" rtl="0">
              <a:spcBef>
                <a:spcPts val="0"/>
              </a:spcBef>
              <a:spcAft>
                <a:spcPts val="0"/>
              </a:spcAft>
              <a:buSzPts val="1100"/>
              <a:buChar char="●"/>
            </a:pPr>
            <a:r>
              <a:rPr lang="en"/>
              <a:t>Observe how the red and blue segments are separated out at the bottom. </a:t>
            </a:r>
            <a:endParaRPr/>
          </a:p>
          <a:p>
            <a:pPr marL="457200" lvl="0" indent="-298450" algn="l" rtl="0">
              <a:spcBef>
                <a:spcPts val="0"/>
              </a:spcBef>
              <a:spcAft>
                <a:spcPts val="0"/>
              </a:spcAft>
              <a:buSzPts val="1100"/>
              <a:buChar char="●"/>
            </a:pPr>
            <a:r>
              <a:rPr lang="en"/>
              <a:t>Talk about how the representation at the bottom might be advantageous. How the graph might be advantageous. </a:t>
            </a:r>
            <a:endParaRPr/>
          </a:p>
          <a:p>
            <a:pPr marL="457200" lvl="0" indent="-298450" algn="l" rtl="0">
              <a:spcBef>
                <a:spcPts val="0"/>
              </a:spcBef>
              <a:spcAft>
                <a:spcPts val="0"/>
              </a:spcAft>
              <a:buSzPts val="1100"/>
              <a:buChar char="●"/>
            </a:pPr>
            <a:r>
              <a:rPr lang="en"/>
              <a:t>Why the video switched the “initial” point.</a:t>
            </a:r>
            <a:endParaRPr/>
          </a:p>
          <a:p>
            <a:pPr marL="457200" lvl="0" indent="-298450" algn="l" rtl="0">
              <a:spcBef>
                <a:spcPts val="0"/>
              </a:spcBef>
              <a:spcAft>
                <a:spcPts val="0"/>
              </a:spcAft>
              <a:buSzPts val="1100"/>
              <a:buChar char="●"/>
            </a:pPr>
            <a:r>
              <a:rPr lang="en"/>
              <a:t>What is advantageous about the animation?</a:t>
            </a:r>
            <a:br>
              <a:rPr lang="en"/>
            </a:br>
            <a:endParaRPr/>
          </a:p>
          <a:p>
            <a:pPr marL="0" lvl="0" indent="0" algn="l" rtl="0">
              <a:spcBef>
                <a:spcPts val="0"/>
              </a:spcBef>
              <a:spcAft>
                <a:spcPts val="0"/>
              </a:spcAft>
              <a:buNone/>
            </a:pPr>
            <a:r>
              <a:rPr lang="en"/>
              <a:t>Might need to remind them that proportional implies invariant. </a:t>
            </a:r>
            <a:endParaRPr/>
          </a:p>
          <a:p>
            <a:pPr marL="0" lvl="0" indent="0" algn="l" rtl="0">
              <a:spcBef>
                <a:spcPts val="0"/>
              </a:spcBef>
              <a:spcAft>
                <a:spcPts val="0"/>
              </a:spcAft>
              <a:buNone/>
            </a:pPr>
            <a:endParaRPr b="1"/>
          </a:p>
          <a:p>
            <a:pPr marL="0" lvl="0" indent="0" algn="l" rtl="0">
              <a:spcBef>
                <a:spcPts val="0"/>
              </a:spcBef>
              <a:spcAft>
                <a:spcPts val="0"/>
              </a:spcAft>
              <a:buNone/>
            </a:pPr>
            <a:r>
              <a:rPr lang="en" b="1"/>
              <a:t>Up to 10 minutes?</a:t>
            </a: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5f4e74f450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5f4e74f450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Before playing video: </a:t>
            </a:r>
            <a:endParaRPr b="1"/>
          </a:p>
          <a:p>
            <a:pPr marL="457200" lvl="0" indent="-298450" algn="l" rtl="0">
              <a:spcBef>
                <a:spcPts val="0"/>
              </a:spcBef>
              <a:spcAft>
                <a:spcPts val="0"/>
              </a:spcAft>
              <a:buSzPts val="1100"/>
              <a:buChar char="●"/>
            </a:pPr>
            <a:r>
              <a:rPr lang="en"/>
              <a:t>Go over the bullets, </a:t>
            </a:r>
            <a:endParaRPr/>
          </a:p>
          <a:p>
            <a:pPr marL="457200" lvl="0" indent="-298450" algn="l" rtl="0">
              <a:spcBef>
                <a:spcPts val="0"/>
              </a:spcBef>
              <a:spcAft>
                <a:spcPts val="0"/>
              </a:spcAft>
              <a:buSzPts val="1100"/>
              <a:buChar char="●"/>
            </a:pPr>
            <a:r>
              <a:rPr lang="en"/>
              <a:t>Then tell them to pay attention to the questions as they watch.</a:t>
            </a:r>
            <a:endParaRPr/>
          </a:p>
          <a:p>
            <a:pPr marL="0" lvl="0" indent="0" algn="l" rtl="0">
              <a:spcBef>
                <a:spcPts val="0"/>
              </a:spcBef>
              <a:spcAft>
                <a:spcPts val="0"/>
              </a:spcAft>
              <a:buNone/>
            </a:pPr>
            <a:r>
              <a:rPr lang="en" b="1"/>
              <a:t>After video plays</a:t>
            </a:r>
            <a:r>
              <a:rPr lang="en"/>
              <a:t>: Discussion: Pay close attention to their language.</a:t>
            </a:r>
            <a:endParaRPr/>
          </a:p>
          <a:p>
            <a:pPr marL="457200" lvl="0" indent="-298450" algn="l" rtl="0">
              <a:spcBef>
                <a:spcPts val="0"/>
              </a:spcBef>
              <a:spcAft>
                <a:spcPts val="0"/>
              </a:spcAft>
              <a:buSzPts val="1100"/>
              <a:buChar char="●"/>
            </a:pPr>
            <a:r>
              <a:rPr lang="en"/>
              <a:t>They need to again use “length” as they talk. </a:t>
            </a:r>
            <a:endParaRPr/>
          </a:p>
          <a:p>
            <a:pPr marL="457200" lvl="0" indent="-298450" algn="l" rtl="0">
              <a:spcBef>
                <a:spcPts val="0"/>
              </a:spcBef>
              <a:spcAft>
                <a:spcPts val="0"/>
              </a:spcAft>
              <a:buSzPts val="1100"/>
              <a:buChar char="●"/>
            </a:pPr>
            <a:r>
              <a:rPr lang="en"/>
              <a:t>Talk about how this image leverages what they saw with CROC.</a:t>
            </a:r>
            <a:endParaRPr/>
          </a:p>
          <a:p>
            <a:pPr marL="914400" lvl="1" indent="-298450" algn="l" rtl="0">
              <a:spcBef>
                <a:spcPts val="0"/>
              </a:spcBef>
              <a:spcAft>
                <a:spcPts val="0"/>
              </a:spcAft>
              <a:buSzPts val="1100"/>
              <a:buChar char="○"/>
            </a:pPr>
            <a:r>
              <a:rPr lang="en"/>
              <a:t>Focus to the bottom right image after the zoom. </a:t>
            </a:r>
            <a:endParaRPr/>
          </a:p>
          <a:p>
            <a:pPr marL="914400" lvl="1" indent="-298450" algn="l" rtl="0">
              <a:spcBef>
                <a:spcPts val="0"/>
              </a:spcBef>
              <a:spcAft>
                <a:spcPts val="0"/>
              </a:spcAft>
              <a:buSzPts val="1100"/>
              <a:buChar char="○"/>
            </a:pPr>
            <a:r>
              <a:rPr lang="en"/>
              <a:t>Related: You can talk about how the sentence structure is repeated between CROC and here: :”the amount of change of </a:t>
            </a:r>
            <a:r>
              <a:rPr lang="en" i="1"/>
              <a:t>f</a:t>
            </a:r>
            <a:r>
              <a:rPr lang="en"/>
              <a:t> is </a:t>
            </a:r>
            <a:r>
              <a:rPr lang="en" i="1"/>
              <a:t>m</a:t>
            </a:r>
            <a:r>
              <a:rPr lang="en"/>
              <a:t> times as much the amount of change in </a:t>
            </a:r>
            <a:r>
              <a:rPr lang="en" i="1"/>
              <a:t>x</a:t>
            </a:r>
            <a:r>
              <a:rPr lang="en"/>
              <a:t>” but here m is f prime. </a:t>
            </a:r>
            <a:endParaRPr/>
          </a:p>
          <a:p>
            <a:pPr marL="457200" lvl="0" indent="-298450" algn="l" rtl="0">
              <a:spcBef>
                <a:spcPts val="0"/>
              </a:spcBef>
              <a:spcAft>
                <a:spcPts val="0"/>
              </a:spcAft>
              <a:buSzPts val="1100"/>
              <a:buChar char="●"/>
            </a:pPr>
            <a:r>
              <a:rPr lang="en"/>
              <a:t>Talk about why the change to dx. </a:t>
            </a:r>
            <a:endParaRPr/>
          </a:p>
          <a:p>
            <a:pPr marL="0" lvl="0" indent="0" algn="l" rtl="0">
              <a:spcBef>
                <a:spcPts val="0"/>
              </a:spcBef>
              <a:spcAft>
                <a:spcPts val="0"/>
              </a:spcAft>
              <a:buNone/>
            </a:pPr>
            <a:endParaRPr b="1"/>
          </a:p>
          <a:p>
            <a:pPr marL="0" lvl="0" indent="0" algn="l" rtl="0">
              <a:spcBef>
                <a:spcPts val="0"/>
              </a:spcBef>
              <a:spcAft>
                <a:spcPts val="0"/>
              </a:spcAft>
              <a:buNone/>
            </a:pPr>
            <a:r>
              <a:rPr lang="en" b="1"/>
              <a:t>Up to 10 minutes?</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d428feb31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d428feb31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our first video in our first video set. This video set focuses on constant rate of change in context.</a:t>
            </a:r>
            <a:endParaRPr/>
          </a:p>
          <a:p>
            <a:pPr marL="0" lvl="0" indent="0" algn="l" rtl="0">
              <a:spcBef>
                <a:spcPts val="0"/>
              </a:spcBef>
              <a:spcAft>
                <a:spcPts val="0"/>
              </a:spcAft>
              <a:buNone/>
            </a:pPr>
            <a:endParaRPr/>
          </a:p>
          <a:p>
            <a:pPr marL="0" lvl="0" indent="0" algn="l" rtl="0">
              <a:spcBef>
                <a:spcPts val="0"/>
              </a:spcBef>
              <a:spcAft>
                <a:spcPts val="0"/>
              </a:spcAft>
              <a:buNone/>
            </a:pPr>
            <a:r>
              <a:rPr lang="en"/>
              <a:t>Think about definition of CROC</a:t>
            </a:r>
            <a:endParaRPr/>
          </a:p>
          <a:p>
            <a:pPr marL="0" lvl="0" indent="0" algn="l" rtl="0">
              <a:spcBef>
                <a:spcPts val="0"/>
              </a:spcBef>
              <a:spcAft>
                <a:spcPts val="0"/>
              </a:spcAft>
              <a:buNone/>
            </a:pPr>
            <a:r>
              <a:rPr lang="en"/>
              <a:t>Representations of CROC</a:t>
            </a:r>
            <a:endParaRPr/>
          </a:p>
          <a:p>
            <a:pPr marL="0" lvl="0" indent="0" algn="l" rtl="0">
              <a:spcBef>
                <a:spcPts val="0"/>
              </a:spcBef>
              <a:spcAft>
                <a:spcPts val="0"/>
              </a:spcAft>
              <a:buNone/>
            </a:pPr>
            <a:r>
              <a:rPr lang="en"/>
              <a:t>How this idea might appear in other calculus concepts</a:t>
            </a:r>
            <a:endParaRPr/>
          </a:p>
          <a:p>
            <a:pPr marL="0" lvl="0" indent="0" algn="l" rtl="0">
              <a:spcBef>
                <a:spcPts val="0"/>
              </a:spcBef>
              <a:spcAft>
                <a:spcPts val="0"/>
              </a:spcAft>
              <a:buNone/>
            </a:pPr>
            <a:endParaRPr/>
          </a:p>
          <a:p>
            <a:pPr marL="0" lvl="0" indent="0" algn="l" rtl="0">
              <a:spcBef>
                <a:spcPts val="0"/>
              </a:spcBef>
              <a:spcAft>
                <a:spcPts val="0"/>
              </a:spcAft>
              <a:buNone/>
            </a:pPr>
            <a:r>
              <a:rPr lang="en"/>
              <a:t>What you are about to watch might not feel much like calculus. You are about to see a representation of a contextual problem involving pouring water. </a:t>
            </a:r>
            <a:endParaRPr/>
          </a:p>
          <a:p>
            <a:pPr marL="0" lvl="0" indent="0" algn="l" rtl="0">
              <a:spcBef>
                <a:spcPts val="0"/>
              </a:spcBef>
              <a:spcAft>
                <a:spcPts val="0"/>
              </a:spcAft>
              <a:buNone/>
            </a:pPr>
            <a:r>
              <a:rPr lang="en"/>
              <a:t>You are not going to see a graph. In fact, graphing is reserved until the next video set?</a:t>
            </a:r>
            <a:endParaRPr/>
          </a:p>
          <a:p>
            <a:pPr marL="0" lvl="0" indent="0" algn="l" rtl="0">
              <a:spcBef>
                <a:spcPts val="0"/>
              </a:spcBef>
              <a:spcAft>
                <a:spcPts val="0"/>
              </a:spcAft>
              <a:buNone/>
            </a:pPr>
            <a:endParaRPr/>
          </a:p>
          <a:p>
            <a:pPr marL="0" lvl="0" indent="0" algn="l" rtl="0">
              <a:spcBef>
                <a:spcPts val="0"/>
              </a:spcBef>
              <a:spcAft>
                <a:spcPts val="0"/>
              </a:spcAft>
              <a:buNone/>
            </a:pPr>
            <a:r>
              <a:rPr lang="en" b="1"/>
              <a:t>2 minutes</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d428feb31_0_7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g5d428feb31_0_7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5:09</a:t>
            </a:r>
            <a:endParaRPr b="1"/>
          </a:p>
        </p:txBody>
      </p:sp>
      <p:sp>
        <p:nvSpPr>
          <p:cNvPr id="357" name="Google Shape;357;g5d428feb31_0_7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d428feb31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d428feb31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5 minute breakout</a:t>
            </a:r>
            <a:endParaRPr b="1"/>
          </a:p>
          <a:p>
            <a:pPr marL="0" lvl="0" indent="0" algn="l" rtl="0">
              <a:spcBef>
                <a:spcPts val="0"/>
              </a:spcBef>
              <a:spcAft>
                <a:spcPts val="0"/>
              </a:spcAft>
              <a:buNone/>
            </a:pPr>
            <a:r>
              <a:rPr lang="en"/>
              <a:t>Have instructors report out. </a:t>
            </a:r>
            <a:endParaRPr/>
          </a:p>
          <a:p>
            <a:pPr marL="0" lvl="0" indent="0" algn="l" rtl="0">
              <a:spcBef>
                <a:spcPts val="0"/>
              </a:spcBef>
              <a:spcAft>
                <a:spcPts val="0"/>
              </a:spcAft>
              <a:buNone/>
            </a:pPr>
            <a:r>
              <a:rPr lang="en"/>
              <a:t>Takes notes on what the instructors report.</a:t>
            </a:r>
            <a:endParaRPr/>
          </a:p>
          <a:p>
            <a:pPr marL="0" lvl="0" indent="0" algn="l" rtl="0">
              <a:spcBef>
                <a:spcPts val="0"/>
              </a:spcBef>
              <a:spcAft>
                <a:spcPts val="0"/>
              </a:spcAft>
              <a:buNone/>
            </a:pPr>
            <a:r>
              <a:rPr lang="en"/>
              <a:t>After a brief discussion, comment on what that reported that we are going to talk about later.</a:t>
            </a:r>
            <a:endParaRPr/>
          </a:p>
          <a:p>
            <a:pPr marL="0" lvl="0" indent="0" algn="l" rtl="0">
              <a:spcBef>
                <a:spcPts val="0"/>
              </a:spcBef>
              <a:spcAft>
                <a:spcPts val="0"/>
              </a:spcAft>
              <a:buNone/>
            </a:pPr>
            <a:r>
              <a:rPr lang="en"/>
              <a:t>Address any immediate concerns. </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10 minutes total</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87dc9def7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87dc9def7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team members who are present, introduce themselves. </a:t>
            </a:r>
            <a:endParaRPr/>
          </a:p>
          <a:p>
            <a:pPr marL="0" lvl="0" indent="0" algn="l" rtl="0">
              <a:spcBef>
                <a:spcPts val="0"/>
              </a:spcBef>
              <a:spcAft>
                <a:spcPts val="0"/>
              </a:spcAft>
              <a:buNone/>
            </a:pPr>
            <a:r>
              <a:rPr lang="en"/>
              <a:t>Where we are located.</a:t>
            </a:r>
            <a:endParaRPr/>
          </a:p>
          <a:p>
            <a:pPr marL="0" lvl="0" indent="0" algn="l" rtl="0">
              <a:spcBef>
                <a:spcPts val="0"/>
              </a:spcBef>
              <a:spcAft>
                <a:spcPts val="0"/>
              </a:spcAft>
              <a:buNone/>
            </a:pPr>
            <a:r>
              <a:rPr lang="en"/>
              <a:t>Years experience in math ed research. </a:t>
            </a:r>
            <a:endParaRPr/>
          </a:p>
          <a:p>
            <a:pPr marL="0" lvl="0" indent="0" algn="l" rtl="0">
              <a:spcBef>
                <a:spcPts val="0"/>
              </a:spcBef>
              <a:spcAft>
                <a:spcPts val="0"/>
              </a:spcAft>
              <a:buNone/>
            </a:pPr>
            <a:r>
              <a:rPr lang="en"/>
              <a:t>Fun fact. :) </a:t>
            </a:r>
            <a:endParaRPr/>
          </a:p>
          <a:p>
            <a:pPr marL="0" lvl="0" indent="0" algn="l" rtl="0">
              <a:spcBef>
                <a:spcPts val="0"/>
              </a:spcBef>
              <a:spcAft>
                <a:spcPts val="0"/>
              </a:spcAft>
              <a:buNone/>
            </a:pPr>
            <a:r>
              <a:rPr lang="en"/>
              <a:t>Jason: Matt is playing a </a:t>
            </a:r>
            <a:r>
              <a:rPr lang="en" u="sng"/>
              <a:t>mandolin (also referred to as a “new york banjo”)</a:t>
            </a:r>
            <a:endParaRPr u="sng"/>
          </a:p>
          <a:p>
            <a:pPr marL="0" lvl="0" indent="0" algn="l" rtl="0">
              <a:spcBef>
                <a:spcPts val="0"/>
              </a:spcBef>
              <a:spcAft>
                <a:spcPts val="0"/>
              </a:spcAft>
              <a:buNone/>
            </a:pPr>
            <a:r>
              <a:rPr lang="en" b="1"/>
              <a:t>3 minutes max</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d428feb31_0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d428feb31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5 minutes</a:t>
            </a:r>
            <a:endParaRPr b="1" dirty="0"/>
          </a:p>
          <a:p>
            <a:pPr marL="0" lvl="0" indent="0" algn="l" rtl="0">
              <a:lnSpc>
                <a:spcPct val="115000"/>
              </a:lnSpc>
              <a:spcBef>
                <a:spcPts val="0"/>
              </a:spcBef>
              <a:spcAft>
                <a:spcPts val="0"/>
              </a:spcAft>
              <a:buNone/>
            </a:pPr>
            <a:r>
              <a:rPr lang="en" sz="1800" dirty="0">
                <a:solidFill>
                  <a:schemeClr val="dk2"/>
                </a:solidFill>
                <a:latin typeface="Arial" panose="020B0604020202020204" pitchFamily="34" charset="0"/>
                <a:ea typeface="Open Sans"/>
                <a:cs typeface="Arial" panose="020B0604020202020204" pitchFamily="34" charset="0"/>
                <a:sym typeface="Open Sans"/>
              </a:rPr>
              <a:t>[use image(s) from Pouring Water to highlight labeling, and how quantities are represented</a:t>
            </a:r>
            <a:endParaRPr sz="1800" dirty="0">
              <a:solidFill>
                <a:schemeClr val="dk2"/>
              </a:solidFill>
              <a:latin typeface="Arial" panose="020B0604020202020204" pitchFamily="34" charset="0"/>
              <a:ea typeface="Open Sans"/>
              <a:cs typeface="Arial" panose="020B0604020202020204" pitchFamily="34" charset="0"/>
              <a:sym typeface="Open Sans"/>
            </a:endParaRPr>
          </a:p>
          <a:p>
            <a:pPr marL="457200" lvl="0" indent="-342900" algn="l" rtl="0">
              <a:lnSpc>
                <a:spcPct val="115000"/>
              </a:lnSpc>
              <a:spcBef>
                <a:spcPts val="1600"/>
              </a:spcBef>
              <a:spcAft>
                <a:spcPts val="0"/>
              </a:spcAft>
              <a:buClr>
                <a:schemeClr val="dk2"/>
              </a:buClr>
              <a:buSzPts val="1800"/>
              <a:buFont typeface="Open Sans"/>
              <a:buChar char="-"/>
            </a:pPr>
            <a:r>
              <a:rPr lang="en" sz="1800" dirty="0">
                <a:solidFill>
                  <a:schemeClr val="dk2"/>
                </a:solidFill>
                <a:latin typeface="Arial" panose="020B0604020202020204" pitchFamily="34" charset="0"/>
                <a:ea typeface="Open Sans"/>
                <a:cs typeface="Arial" panose="020B0604020202020204" pitchFamily="34" charset="0"/>
                <a:sym typeface="Open Sans"/>
              </a:rPr>
              <a:t>Show a clip where the quantities are depicted horizontally and then transition to a graph. </a:t>
            </a:r>
            <a:endParaRPr sz="1800" dirty="0">
              <a:solidFill>
                <a:schemeClr val="dk2"/>
              </a:solidFill>
              <a:latin typeface="Arial" panose="020B0604020202020204" pitchFamily="34" charset="0"/>
              <a:ea typeface="Open Sans"/>
              <a:cs typeface="Arial" panose="020B0604020202020204" pitchFamily="34" charset="0"/>
              <a:sym typeface="Open Sans"/>
            </a:endParaRPr>
          </a:p>
          <a:p>
            <a:pPr marL="457200" lvl="0" indent="-342900" algn="l" rtl="0">
              <a:lnSpc>
                <a:spcPct val="115000"/>
              </a:lnSpc>
              <a:spcBef>
                <a:spcPts val="0"/>
              </a:spcBef>
              <a:spcAft>
                <a:spcPts val="0"/>
              </a:spcAft>
              <a:buClr>
                <a:schemeClr val="dk2"/>
              </a:buClr>
              <a:buSzPts val="1800"/>
              <a:buFont typeface="Open Sans"/>
              <a:buChar char="-"/>
            </a:pPr>
            <a:r>
              <a:rPr lang="en" sz="1800" dirty="0">
                <a:solidFill>
                  <a:schemeClr val="dk2"/>
                </a:solidFill>
                <a:latin typeface="Arial" panose="020B0604020202020204" pitchFamily="34" charset="0"/>
                <a:ea typeface="Open Sans"/>
                <a:cs typeface="Arial" panose="020B0604020202020204" pitchFamily="34" charset="0"/>
                <a:sym typeface="Open Sans"/>
              </a:rPr>
              <a:t>More on quantities will be discussed later.  </a:t>
            </a:r>
            <a:endParaRPr b="1"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e5398420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e539842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5 minutes</a:t>
            </a:r>
            <a:endParaRPr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5e5398420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5e5398420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5 minutes</a:t>
            </a:r>
            <a:endParaRPr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e539842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e5398420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5 minutes</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e5398420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e5398420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5 minutes</a:t>
            </a:r>
            <a:endParaRPr b="1"/>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e539842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e539842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5 minutes</a:t>
            </a:r>
            <a:endParaRPr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e5398420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e5398420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5 minutes</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5d3d797d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5d3d797d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10 minutes</a:t>
            </a:r>
            <a:endParaRPr b="1"/>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d428feb31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d428feb31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Quantitative reasoning is a characterization of the mental actions involved in conceptualizing situations in terms of quantities and quantitative relationships.</a:t>
            </a:r>
            <a:endParaRPr sz="1200">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r>
              <a:rPr lang="en" sz="1200" b="1">
                <a:latin typeface="Times New Roman"/>
                <a:ea typeface="Times New Roman"/>
                <a:cs typeface="Times New Roman"/>
                <a:sym typeface="Times New Roman"/>
              </a:rPr>
              <a:t>1 minute</a:t>
            </a:r>
            <a:endParaRPr sz="1200" b="1">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d428feb31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d428feb31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Read through. Relate back to what they saw in the Pouring Water Video.</a:t>
            </a:r>
            <a:endParaRPr sz="1200">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r>
              <a:rPr lang="en" sz="1200" b="1">
                <a:latin typeface="Times New Roman"/>
                <a:ea typeface="Times New Roman"/>
                <a:cs typeface="Times New Roman"/>
                <a:sym typeface="Times New Roman"/>
              </a:rPr>
              <a:t>2 minutes</a:t>
            </a:r>
            <a:endParaRPr sz="1200" b="1">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87dc9def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87dc9def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each instructor introduce themselves.</a:t>
            </a:r>
            <a:endParaRPr/>
          </a:p>
          <a:p>
            <a:pPr marL="0" lvl="0" indent="0" algn="l" rtl="0">
              <a:spcBef>
                <a:spcPts val="0"/>
              </a:spcBef>
              <a:spcAft>
                <a:spcPts val="0"/>
              </a:spcAft>
              <a:buNone/>
            </a:pPr>
            <a:r>
              <a:rPr lang="en" b="1"/>
              <a:t>5 - 8 minutes</a:t>
            </a: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d3d797dd5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d3d797dd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already stated that CROC can be used as a foundation of ideas related to the derivative. Here are our video sets.</a:t>
            </a:r>
            <a:endParaRPr/>
          </a:p>
          <a:p>
            <a:pPr marL="0" lvl="0" indent="0" algn="l" rtl="0">
              <a:spcBef>
                <a:spcPts val="0"/>
              </a:spcBef>
              <a:spcAft>
                <a:spcPts val="0"/>
              </a:spcAft>
              <a:buNone/>
            </a:pPr>
            <a:endParaRPr/>
          </a:p>
          <a:p>
            <a:pPr marL="0" lvl="0" indent="0" algn="l" rtl="0">
              <a:spcBef>
                <a:spcPts val="0"/>
              </a:spcBef>
              <a:spcAft>
                <a:spcPts val="0"/>
              </a:spcAft>
              <a:buNone/>
            </a:pPr>
            <a:r>
              <a:rPr lang="en" b="1"/>
              <a:t>1 minute</a:t>
            </a:r>
            <a:endParaRPr b="1"/>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d428feb31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d428feb31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Instructors are to pick a video from a video set. Once everyone has picked, then move to the next slide. Tell them to go to calcvids.org/videos for the youtube links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If time: Each group watches two; encourage one “early” and one “late” video</a:t>
            </a:r>
            <a:endParaRPr/>
          </a:p>
          <a:p>
            <a:pPr marL="0" lvl="0" indent="0" algn="l" rtl="0">
              <a:spcBef>
                <a:spcPts val="0"/>
              </a:spcBef>
              <a:spcAft>
                <a:spcPts val="0"/>
              </a:spcAft>
              <a:buNone/>
            </a:pPr>
            <a:endParaRPr/>
          </a:p>
          <a:p>
            <a:pPr marL="0" lvl="0" indent="0" algn="l" rtl="0">
              <a:spcBef>
                <a:spcPts val="0"/>
              </a:spcBef>
              <a:spcAft>
                <a:spcPts val="0"/>
              </a:spcAft>
              <a:buNone/>
            </a:pPr>
            <a:r>
              <a:rPr lang="en" b="1"/>
              <a:t>3 minutes</a:t>
            </a:r>
            <a:endParaRPr b="1"/>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d428feb31_0_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d428feb31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out what they should be doing while they watch.</a:t>
            </a:r>
            <a:endParaRPr/>
          </a:p>
          <a:p>
            <a:pPr marL="0" lvl="0" indent="0" algn="l" rtl="0">
              <a:spcBef>
                <a:spcPts val="0"/>
              </a:spcBef>
              <a:spcAft>
                <a:spcPts val="0"/>
              </a:spcAft>
              <a:buNone/>
            </a:pPr>
            <a:endParaRPr/>
          </a:p>
          <a:p>
            <a:pPr marL="0" lvl="0" indent="0" algn="l" rtl="0">
              <a:spcBef>
                <a:spcPts val="0"/>
              </a:spcBef>
              <a:spcAft>
                <a:spcPts val="0"/>
              </a:spcAft>
              <a:buNone/>
            </a:pPr>
            <a:r>
              <a:rPr lang="en" b="1"/>
              <a:t>8 minutes to watch video</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10 minutes total</a:t>
            </a:r>
            <a:endParaRPr b="1"/>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d428feb31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d428feb31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out what they should be doing while they watch. Design principles are summarized on the next slide.</a:t>
            </a:r>
            <a:endParaRPr/>
          </a:p>
          <a:p>
            <a:pPr marL="0" lvl="0" indent="0" algn="l" rtl="0">
              <a:spcBef>
                <a:spcPts val="0"/>
              </a:spcBef>
              <a:spcAft>
                <a:spcPts val="0"/>
              </a:spcAft>
              <a:buNone/>
            </a:pPr>
            <a:endParaRPr/>
          </a:p>
          <a:p>
            <a:pPr marL="0" lvl="0" indent="0" algn="l" rtl="0">
              <a:spcBef>
                <a:spcPts val="0"/>
              </a:spcBef>
              <a:spcAft>
                <a:spcPts val="0"/>
              </a:spcAft>
              <a:buNone/>
            </a:pPr>
            <a:r>
              <a:rPr lang="en" b="1"/>
              <a:t>10 minutes</a:t>
            </a:r>
            <a:endParaRPr b="1"/>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5e5398420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5e5398420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u="sng">
                <a:solidFill>
                  <a:srgbClr val="222222"/>
                </a:solidFill>
                <a:highlight>
                  <a:srgbClr val="FFFFFF"/>
                </a:highlight>
                <a:latin typeface="Avenir"/>
                <a:ea typeface="Avenir"/>
                <a:cs typeface="Avenir"/>
                <a:sym typeface="Avenir"/>
              </a:rPr>
              <a:t>Questions on previous slide:</a:t>
            </a:r>
            <a:endParaRPr sz="1200" u="sng">
              <a:solidFill>
                <a:srgbClr val="222222"/>
              </a:solidFill>
              <a:highlight>
                <a:srgbClr val="FFFFFF"/>
              </a:highlight>
              <a:latin typeface="Avenir"/>
              <a:ea typeface="Avenir"/>
              <a:cs typeface="Avenir"/>
              <a:sym typeface="Avenir"/>
            </a:endParaRPr>
          </a:p>
          <a:p>
            <a:pPr marL="457200" lvl="0" indent="-304800" algn="l" rtl="0">
              <a:lnSpc>
                <a:spcPct val="115000"/>
              </a:lnSpc>
              <a:spcBef>
                <a:spcPts val="0"/>
              </a:spcBef>
              <a:spcAft>
                <a:spcPts val="0"/>
              </a:spcAft>
              <a:buClr>
                <a:srgbClr val="222222"/>
              </a:buClr>
              <a:buSzPts val="1200"/>
              <a:buFont typeface="Avenir"/>
              <a:buChar char="●"/>
            </a:pPr>
            <a:r>
              <a:rPr lang="en" sz="1200">
                <a:solidFill>
                  <a:srgbClr val="222222"/>
                </a:solidFill>
                <a:highlight>
                  <a:srgbClr val="FFFFFF"/>
                </a:highlight>
                <a:latin typeface="Avenir"/>
                <a:ea typeface="Avenir"/>
                <a:cs typeface="Avenir"/>
                <a:sym typeface="Avenir"/>
              </a:rPr>
              <a:t>How you see the design principles showing up the video? </a:t>
            </a:r>
            <a:endParaRPr sz="1200">
              <a:solidFill>
                <a:srgbClr val="222222"/>
              </a:solidFill>
              <a:highlight>
                <a:srgbClr val="FFFFFF"/>
              </a:highlight>
              <a:latin typeface="Avenir"/>
              <a:ea typeface="Avenir"/>
              <a:cs typeface="Avenir"/>
              <a:sym typeface="Avenir"/>
            </a:endParaRPr>
          </a:p>
          <a:p>
            <a:pPr marL="914400" lvl="1" indent="-304800" algn="l" rtl="0">
              <a:lnSpc>
                <a:spcPct val="115000"/>
              </a:lnSpc>
              <a:spcBef>
                <a:spcPts val="0"/>
              </a:spcBef>
              <a:spcAft>
                <a:spcPts val="0"/>
              </a:spcAft>
              <a:buClr>
                <a:srgbClr val="222222"/>
              </a:buClr>
              <a:buSzPts val="1200"/>
              <a:buFont typeface="Avenir"/>
              <a:buChar char="○"/>
            </a:pPr>
            <a:r>
              <a:rPr lang="en" sz="1200">
                <a:solidFill>
                  <a:srgbClr val="222222"/>
                </a:solidFill>
                <a:highlight>
                  <a:schemeClr val="lt1"/>
                </a:highlight>
                <a:latin typeface="Avenir"/>
                <a:ea typeface="Avenir"/>
                <a:cs typeface="Avenir"/>
                <a:sym typeface="Avenir"/>
              </a:rPr>
              <a:t>How are quantitative and covariational reasoning supported by imagery in the video?</a:t>
            </a:r>
            <a:endParaRPr sz="1200">
              <a:solidFill>
                <a:srgbClr val="222222"/>
              </a:solidFill>
              <a:highlight>
                <a:srgbClr val="FFFFFF"/>
              </a:highlight>
              <a:latin typeface="Avenir"/>
              <a:ea typeface="Avenir"/>
              <a:cs typeface="Avenir"/>
              <a:sym typeface="Avenir"/>
            </a:endParaRPr>
          </a:p>
          <a:p>
            <a:pPr marL="457200" lvl="0" indent="-304800" algn="l" rtl="0">
              <a:lnSpc>
                <a:spcPct val="115000"/>
              </a:lnSpc>
              <a:spcBef>
                <a:spcPts val="0"/>
              </a:spcBef>
              <a:spcAft>
                <a:spcPts val="0"/>
              </a:spcAft>
              <a:buClr>
                <a:srgbClr val="222222"/>
              </a:buClr>
              <a:buSzPts val="1200"/>
              <a:buFont typeface="Avenir"/>
              <a:buChar char="●"/>
            </a:pPr>
            <a:r>
              <a:rPr lang="en" sz="1200">
                <a:solidFill>
                  <a:srgbClr val="222222"/>
                </a:solidFill>
                <a:highlight>
                  <a:srgbClr val="FFFFFF"/>
                </a:highlight>
                <a:latin typeface="Avenir"/>
                <a:ea typeface="Avenir"/>
                <a:cs typeface="Avenir"/>
                <a:sym typeface="Avenir"/>
              </a:rPr>
              <a:t>How the content of the video you selected coheres with the meanings developed in earlier video sets, namely constant and average rates of change.</a:t>
            </a:r>
            <a:endParaRPr sz="1200" b="1">
              <a:latin typeface="Avenir"/>
              <a:ea typeface="Avenir"/>
              <a:cs typeface="Avenir"/>
              <a:sym typeface="Aveni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d428feb31_0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5d428feb31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1 - 10 minutes?</a:t>
            </a:r>
            <a:endParaRPr b="1"/>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d3d797dd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d3d797dd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d3d797dd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d3d797dd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screen while instructors are joining.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d428feb31_0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d428feb31_0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is just meant to provide the instructors an outline of what will be happening during Session 2. </a:t>
            </a:r>
            <a:endParaRPr/>
          </a:p>
          <a:p>
            <a:pPr marL="0" lvl="0" indent="0" algn="l" rtl="0">
              <a:spcBef>
                <a:spcPts val="0"/>
              </a:spcBef>
              <a:spcAft>
                <a:spcPts val="0"/>
              </a:spcAft>
              <a:buNone/>
            </a:pPr>
            <a:r>
              <a:rPr lang="en" b="1"/>
              <a:t>1-minute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e1f2e78e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e1f2e78e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is just meant to provide the instructors an outline of what will be happening during Session 2. </a:t>
            </a:r>
            <a:endParaRPr/>
          </a:p>
          <a:p>
            <a:pPr marL="0" lvl="0" indent="0" algn="l" rtl="0">
              <a:spcBef>
                <a:spcPts val="0"/>
              </a:spcBef>
              <a:spcAft>
                <a:spcPts val="0"/>
              </a:spcAft>
              <a:buNone/>
            </a:pPr>
            <a:r>
              <a:rPr lang="en" b="1"/>
              <a:t>1-minute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d428feb31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d428feb31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 out that is from a national study funded by the MAA and Bressoud is a former president of the MAA.</a:t>
            </a:r>
            <a:endParaRPr/>
          </a:p>
          <a:p>
            <a:pPr marL="0" lvl="0" indent="0" algn="l" rtl="0">
              <a:spcBef>
                <a:spcPts val="0"/>
              </a:spcBef>
              <a:spcAft>
                <a:spcPts val="0"/>
              </a:spcAft>
              <a:buNone/>
            </a:pPr>
            <a:endParaRPr/>
          </a:p>
          <a:p>
            <a:pPr marL="0" lvl="0" indent="0" algn="l" rtl="0">
              <a:spcBef>
                <a:spcPts val="0"/>
              </a:spcBef>
              <a:spcAft>
                <a:spcPts val="0"/>
              </a:spcAft>
              <a:buNone/>
            </a:pPr>
            <a:r>
              <a:rPr lang="en" b="1"/>
              <a:t>1 minute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2013 Paper: </a:t>
            </a:r>
            <a:r>
              <a:rPr lang="en" u="sng">
                <a:solidFill>
                  <a:schemeClr val="hlink"/>
                </a:solidFill>
                <a:hlinkClick r:id="rId3"/>
              </a:rPr>
              <a:t>https://www.tandfonline.com/doi/abs/10.1080/0020739X.2013.798874</a:t>
            </a:r>
            <a:endParaRPr b="1"/>
          </a:p>
          <a:p>
            <a:pPr marL="0" lvl="0" indent="0" algn="l" rtl="0">
              <a:spcBef>
                <a:spcPts val="0"/>
              </a:spcBef>
              <a:spcAft>
                <a:spcPts val="0"/>
              </a:spcAft>
              <a:buNone/>
            </a:pPr>
            <a:r>
              <a:rPr lang="en" b="1"/>
              <a:t>2015 Report: </a:t>
            </a:r>
            <a:r>
              <a:rPr lang="en" u="sng">
                <a:solidFill>
                  <a:schemeClr val="hlink"/>
                </a:solidFill>
                <a:hlinkClick r:id="rId4"/>
              </a:rPr>
              <a:t>https://www.maa.org/sites/default/files/pdf/cspcc/InsightsandRecommendations.pdf</a:t>
            </a:r>
            <a:endParaRPr b="1"/>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d428feb31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d428feb31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Meant as a quick reminder of our videos.</a:t>
            </a:r>
            <a:endParaRPr/>
          </a:p>
          <a:p>
            <a:pPr marL="0" lvl="0" indent="0" algn="l" rtl="0">
              <a:spcBef>
                <a:spcPts val="0"/>
              </a:spcBef>
              <a:spcAft>
                <a:spcPts val="0"/>
              </a:spcAft>
              <a:buNone/>
            </a:pPr>
            <a:endParaRPr/>
          </a:p>
          <a:p>
            <a:pPr marL="0" lvl="0" indent="0" algn="l" rtl="0">
              <a:spcBef>
                <a:spcPts val="0"/>
              </a:spcBef>
              <a:spcAft>
                <a:spcPts val="0"/>
              </a:spcAft>
              <a:buNone/>
            </a:pPr>
            <a:r>
              <a:rPr lang="en" b="1"/>
              <a:t>1 minute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e5398420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5e5398420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Meant as a quick reminder of our videos.</a:t>
            </a:r>
            <a:endParaRPr/>
          </a:p>
          <a:p>
            <a:pPr marL="0" lvl="0" indent="0" algn="l" rtl="0">
              <a:spcBef>
                <a:spcPts val="0"/>
              </a:spcBef>
              <a:spcAft>
                <a:spcPts val="0"/>
              </a:spcAft>
              <a:buNone/>
            </a:pPr>
            <a:endParaRPr/>
          </a:p>
          <a:p>
            <a:pPr marL="0" lvl="0" indent="0" algn="l" rtl="0">
              <a:spcBef>
                <a:spcPts val="0"/>
              </a:spcBef>
              <a:spcAft>
                <a:spcPts val="0"/>
              </a:spcAft>
              <a:buNone/>
            </a:pPr>
            <a:r>
              <a:rPr lang="en" b="1"/>
              <a:t>1 minute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e5398420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e5398420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222222"/>
                </a:solidFill>
                <a:highlight>
                  <a:srgbClr val="FFFFFF"/>
                </a:highlight>
                <a:latin typeface="Avenir"/>
                <a:ea typeface="Avenir"/>
                <a:cs typeface="Avenir"/>
                <a:sym typeface="Avenir"/>
              </a:rPr>
              <a:t>This slide is revisited just to remind instructors of our design principles. </a:t>
            </a:r>
            <a:endParaRPr sz="1200">
              <a:solidFill>
                <a:srgbClr val="222222"/>
              </a:solidFill>
              <a:highlight>
                <a:srgbClr val="FFFFFF"/>
              </a:highlight>
              <a:latin typeface="Avenir"/>
              <a:ea typeface="Avenir"/>
              <a:cs typeface="Avenir"/>
              <a:sym typeface="Avenir"/>
            </a:endParaRPr>
          </a:p>
          <a:p>
            <a:pPr marL="0" lvl="0" indent="0" algn="l" rtl="0">
              <a:lnSpc>
                <a:spcPct val="115000"/>
              </a:lnSpc>
              <a:spcBef>
                <a:spcPts val="1600"/>
              </a:spcBef>
              <a:spcAft>
                <a:spcPts val="0"/>
              </a:spcAft>
              <a:buNone/>
            </a:pPr>
            <a:r>
              <a:rPr lang="en" sz="1200">
                <a:solidFill>
                  <a:srgbClr val="222222"/>
                </a:solidFill>
                <a:highlight>
                  <a:srgbClr val="FFFFFF"/>
                </a:highlight>
                <a:latin typeface="Avenir"/>
                <a:ea typeface="Avenir"/>
                <a:cs typeface="Avenir"/>
                <a:sym typeface="Avenir"/>
              </a:rPr>
              <a:t>Place emphasis on merely QR and CR.</a:t>
            </a:r>
            <a:endParaRPr sz="1200">
              <a:solidFill>
                <a:srgbClr val="222222"/>
              </a:solidFill>
              <a:highlight>
                <a:srgbClr val="FFFFFF"/>
              </a:highlight>
              <a:latin typeface="Avenir"/>
              <a:ea typeface="Avenir"/>
              <a:cs typeface="Avenir"/>
              <a:sym typeface="Avenir"/>
            </a:endParaRPr>
          </a:p>
          <a:p>
            <a:pPr marL="0" lvl="0" indent="0" algn="l" rtl="0">
              <a:lnSpc>
                <a:spcPct val="115000"/>
              </a:lnSpc>
              <a:spcBef>
                <a:spcPts val="1600"/>
              </a:spcBef>
              <a:spcAft>
                <a:spcPts val="1600"/>
              </a:spcAft>
              <a:buNone/>
            </a:pPr>
            <a:r>
              <a:rPr lang="en" sz="1200" b="1">
                <a:solidFill>
                  <a:srgbClr val="222222"/>
                </a:solidFill>
                <a:highlight>
                  <a:srgbClr val="FFFFFF"/>
                </a:highlight>
              </a:rPr>
              <a:t>1 minute </a:t>
            </a:r>
            <a:endParaRPr sz="1200" b="1">
              <a:solidFill>
                <a:srgbClr val="222222"/>
              </a:solidFill>
              <a:highlight>
                <a:srgbClr val="FFFFFF"/>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5d3d797dd5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5d3d797dd5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595959"/>
              </a:buClr>
              <a:buSzPts val="1200"/>
              <a:buFont typeface="Montserrat"/>
              <a:buChar char="●"/>
            </a:pPr>
            <a:r>
              <a:rPr lang="en" sz="1200" dirty="0">
                <a:latin typeface="Montserrat"/>
                <a:ea typeface="Montserrat"/>
                <a:cs typeface="Montserrat"/>
                <a:sym typeface="Montserrat"/>
              </a:rPr>
              <a:t>Computing the accumulation of quantity </a:t>
            </a:r>
            <a:r>
              <a:rPr lang="en" sz="1200" i="1" dirty="0">
                <a:latin typeface="Montserrat"/>
                <a:ea typeface="Montserrat"/>
                <a:cs typeface="Montserrat"/>
                <a:sym typeface="Montserrat"/>
              </a:rPr>
              <a:t>A</a:t>
            </a:r>
            <a:r>
              <a:rPr lang="en" sz="1200" dirty="0">
                <a:latin typeface="Montserrat"/>
                <a:ea typeface="Montserrat"/>
                <a:cs typeface="Montserrat"/>
                <a:sym typeface="Montserrat"/>
              </a:rPr>
              <a:t> is difficult when the rate at which it changes (with respect to quantity </a:t>
            </a:r>
            <a:r>
              <a:rPr lang="en" sz="1200" i="1" dirty="0">
                <a:latin typeface="Montserrat"/>
                <a:ea typeface="Montserrat"/>
                <a:cs typeface="Montserrat"/>
                <a:sym typeface="Montserrat"/>
              </a:rPr>
              <a:t>B</a:t>
            </a:r>
            <a:r>
              <a:rPr lang="en" sz="1200" dirty="0">
                <a:latin typeface="Montserrat"/>
                <a:ea typeface="Montserrat"/>
                <a:cs typeface="Montserrat"/>
                <a:sym typeface="Montserrat"/>
              </a:rPr>
              <a:t>) is non-constant. We resolve the issue by assuming the rate at which quantity </a:t>
            </a:r>
            <a:r>
              <a:rPr lang="en" sz="1200" i="1" dirty="0">
                <a:latin typeface="Montserrat"/>
                <a:ea typeface="Montserrat"/>
                <a:cs typeface="Montserrat"/>
                <a:sym typeface="Montserrat"/>
              </a:rPr>
              <a:t>A </a:t>
            </a:r>
            <a:r>
              <a:rPr lang="en" sz="1200" dirty="0">
                <a:latin typeface="Montserrat"/>
                <a:ea typeface="Montserrat"/>
                <a:cs typeface="Montserrat"/>
                <a:sym typeface="Montserrat"/>
              </a:rPr>
              <a:t>varies with respect to quantity </a:t>
            </a:r>
            <a:r>
              <a:rPr lang="en" sz="1200" i="1" dirty="0">
                <a:latin typeface="Montserrat"/>
                <a:ea typeface="Montserrat"/>
                <a:cs typeface="Montserrat"/>
                <a:sym typeface="Montserrat"/>
              </a:rPr>
              <a:t>B</a:t>
            </a:r>
            <a:r>
              <a:rPr lang="en" sz="1200" dirty="0">
                <a:latin typeface="Montserrat"/>
                <a:ea typeface="Montserrat"/>
                <a:cs typeface="Montserrat"/>
                <a:sym typeface="Montserrat"/>
              </a:rPr>
              <a:t> is **</a:t>
            </a:r>
            <a:r>
              <a:rPr lang="en" sz="1200" b="1" dirty="0">
                <a:latin typeface="Montserrat"/>
                <a:ea typeface="Montserrat"/>
                <a:cs typeface="Montserrat"/>
                <a:sym typeface="Montserrat"/>
              </a:rPr>
              <a:t>constant</a:t>
            </a:r>
            <a:r>
              <a:rPr lang="en" sz="1200" dirty="0">
                <a:latin typeface="Montserrat"/>
                <a:ea typeface="Montserrat"/>
                <a:cs typeface="Montserrat"/>
                <a:sym typeface="Montserrat"/>
              </a:rPr>
              <a:t>** over successive uniform intervals of quantity </a:t>
            </a:r>
            <a:r>
              <a:rPr lang="en" sz="1200" i="1" dirty="0">
                <a:latin typeface="Montserrat"/>
                <a:ea typeface="Montserrat"/>
                <a:cs typeface="Montserrat"/>
                <a:sym typeface="Montserrat"/>
              </a:rPr>
              <a:t>B</a:t>
            </a:r>
            <a:r>
              <a:rPr lang="en" sz="1200" dirty="0">
                <a:latin typeface="Montserrat"/>
                <a:ea typeface="Montserrat"/>
                <a:cs typeface="Montserrat"/>
                <a:sym typeface="Montserrat"/>
              </a:rPr>
              <a:t>’s variation. </a:t>
            </a:r>
            <a:br>
              <a:rPr lang="en" sz="1200" dirty="0">
                <a:latin typeface="Montserrat"/>
                <a:ea typeface="Montserrat"/>
                <a:cs typeface="Montserrat"/>
                <a:sym typeface="Montserrat"/>
              </a:rPr>
            </a:br>
            <a:endParaRPr sz="1200" dirty="0">
              <a:latin typeface="Montserrat"/>
              <a:ea typeface="Montserrat"/>
              <a:cs typeface="Montserrat"/>
              <a:sym typeface="Montserrat"/>
            </a:endParaRPr>
          </a:p>
          <a:p>
            <a:pPr marL="457200" lvl="0" indent="-304800" algn="l" rtl="0">
              <a:lnSpc>
                <a:spcPct val="115000"/>
              </a:lnSpc>
              <a:spcBef>
                <a:spcPts val="0"/>
              </a:spcBef>
              <a:spcAft>
                <a:spcPts val="0"/>
              </a:spcAft>
              <a:buClr>
                <a:srgbClr val="595959"/>
              </a:buClr>
              <a:buSzPts val="1200"/>
              <a:buFont typeface="Montserrat"/>
              <a:buChar char="●"/>
            </a:pPr>
            <a:r>
              <a:rPr lang="en" sz="1200" dirty="0">
                <a:latin typeface="Montserrat"/>
                <a:ea typeface="Montserrat"/>
                <a:cs typeface="Montserrat"/>
                <a:sym typeface="Montserrat"/>
              </a:rPr>
              <a:t>A Riemann Sum (i.e., a sum of products of a constant rates of change of quantity </a:t>
            </a:r>
            <a:r>
              <a:rPr lang="en" sz="1200" i="1" dirty="0">
                <a:latin typeface="Montserrat"/>
                <a:ea typeface="Montserrat"/>
                <a:cs typeface="Montserrat"/>
                <a:sym typeface="Montserrat"/>
              </a:rPr>
              <a:t>A</a:t>
            </a:r>
            <a:r>
              <a:rPr lang="en" sz="1200" dirty="0">
                <a:latin typeface="Montserrat"/>
                <a:ea typeface="Montserrat"/>
                <a:cs typeface="Montserrat"/>
                <a:sym typeface="Montserrat"/>
              </a:rPr>
              <a:t> with respect to quantity </a:t>
            </a:r>
            <a:r>
              <a:rPr lang="en" sz="1200" i="1" dirty="0">
                <a:latin typeface="Montserrat"/>
                <a:ea typeface="Montserrat"/>
                <a:cs typeface="Montserrat"/>
                <a:sym typeface="Montserrat"/>
              </a:rPr>
              <a:t>B </a:t>
            </a:r>
            <a:r>
              <a:rPr lang="en" sz="1200" dirty="0">
                <a:latin typeface="Montserrat"/>
                <a:ea typeface="Montserrat"/>
                <a:cs typeface="Montserrat"/>
                <a:sym typeface="Montserrat"/>
              </a:rPr>
              <a:t>and the length of the interval over which we assume this constant rate of change)) is an approximation of the accumulation of quantity </a:t>
            </a:r>
            <a:r>
              <a:rPr lang="en" sz="1200" i="1" dirty="0">
                <a:latin typeface="Montserrat"/>
                <a:ea typeface="Montserrat"/>
                <a:cs typeface="Montserrat"/>
                <a:sym typeface="Montserrat"/>
              </a:rPr>
              <a:t>A</a:t>
            </a:r>
            <a:r>
              <a:rPr lang="en" sz="1200" dirty="0">
                <a:latin typeface="Montserrat"/>
                <a:ea typeface="Montserrat"/>
                <a:cs typeface="Montserrat"/>
                <a:sym typeface="Montserrat"/>
              </a:rPr>
              <a:t> over an interval of quantity </a:t>
            </a:r>
            <a:r>
              <a:rPr lang="en" sz="1200" i="1" dirty="0">
                <a:latin typeface="Montserrat"/>
                <a:ea typeface="Montserrat"/>
                <a:cs typeface="Montserrat"/>
                <a:sym typeface="Montserrat"/>
              </a:rPr>
              <a:t>B</a:t>
            </a:r>
            <a:r>
              <a:rPr lang="en" sz="1200" dirty="0">
                <a:latin typeface="Montserrat"/>
                <a:ea typeface="Montserrat"/>
                <a:cs typeface="Montserrat"/>
                <a:sym typeface="Montserrat"/>
              </a:rPr>
              <a:t>’s variation.</a:t>
            </a:r>
            <a:br>
              <a:rPr lang="en" sz="1200" dirty="0">
                <a:latin typeface="Montserrat"/>
                <a:ea typeface="Montserrat"/>
                <a:cs typeface="Montserrat"/>
                <a:sym typeface="Montserrat"/>
              </a:rPr>
            </a:br>
            <a:endParaRPr sz="1200" dirty="0">
              <a:latin typeface="Montserrat"/>
              <a:ea typeface="Montserrat"/>
              <a:cs typeface="Montserrat"/>
              <a:sym typeface="Montserrat"/>
            </a:endParaRPr>
          </a:p>
          <a:p>
            <a:pPr marL="457200" lvl="0" indent="-304800" algn="l" rtl="0">
              <a:lnSpc>
                <a:spcPct val="115000"/>
              </a:lnSpc>
              <a:spcBef>
                <a:spcPts val="0"/>
              </a:spcBef>
              <a:spcAft>
                <a:spcPts val="0"/>
              </a:spcAft>
              <a:buClr>
                <a:srgbClr val="595959"/>
              </a:buClr>
              <a:buSzPts val="1200"/>
              <a:buFont typeface="Montserrat"/>
              <a:buChar char="●"/>
            </a:pPr>
            <a:r>
              <a:rPr lang="en" sz="1200" dirty="0">
                <a:latin typeface="Montserrat"/>
                <a:ea typeface="Montserrat"/>
                <a:cs typeface="Montserrat"/>
                <a:sym typeface="Montserrat"/>
              </a:rPr>
              <a:t>Definite integrals represent the exact accumulation of quantity </a:t>
            </a:r>
            <a:r>
              <a:rPr lang="en" sz="1200" i="1" dirty="0">
                <a:latin typeface="Montserrat"/>
                <a:ea typeface="Montserrat"/>
                <a:cs typeface="Montserrat"/>
                <a:sym typeface="Montserrat"/>
              </a:rPr>
              <a:t>A</a:t>
            </a:r>
            <a:r>
              <a:rPr lang="en" sz="1200" dirty="0">
                <a:latin typeface="Montserrat"/>
                <a:ea typeface="Montserrat"/>
                <a:cs typeface="Montserrat"/>
                <a:sym typeface="Montserrat"/>
              </a:rPr>
              <a:t> over an interval of quantity </a:t>
            </a:r>
            <a:r>
              <a:rPr lang="en" sz="1200" i="1" dirty="0">
                <a:latin typeface="Montserrat"/>
                <a:ea typeface="Montserrat"/>
                <a:cs typeface="Montserrat"/>
                <a:sym typeface="Montserrat"/>
              </a:rPr>
              <a:t>B</a:t>
            </a:r>
            <a:r>
              <a:rPr lang="en" sz="1200" dirty="0">
                <a:latin typeface="Montserrat"/>
                <a:ea typeface="Montserrat"/>
                <a:cs typeface="Montserrat"/>
                <a:sym typeface="Montserrat"/>
              </a:rPr>
              <a:t>’s variation (determined by the limits of integration). This exact accumulation is the change in the function values of any antiderivative of function that represents the rate at which quantity </a:t>
            </a:r>
            <a:r>
              <a:rPr lang="en" sz="1200" i="1" dirty="0">
                <a:latin typeface="Montserrat"/>
                <a:ea typeface="Montserrat"/>
                <a:cs typeface="Montserrat"/>
                <a:sym typeface="Montserrat"/>
              </a:rPr>
              <a:t>A</a:t>
            </a:r>
            <a:r>
              <a:rPr lang="en" sz="1200" dirty="0">
                <a:latin typeface="Montserrat"/>
                <a:ea typeface="Montserrat"/>
                <a:cs typeface="Montserrat"/>
                <a:sym typeface="Montserrat"/>
              </a:rPr>
              <a:t> varies with respect to quantity </a:t>
            </a:r>
            <a:r>
              <a:rPr lang="en" sz="1200" i="1" dirty="0">
                <a:latin typeface="Montserrat"/>
                <a:ea typeface="Montserrat"/>
                <a:cs typeface="Montserrat"/>
                <a:sym typeface="Montserrat"/>
              </a:rPr>
              <a:t>B</a:t>
            </a:r>
            <a:r>
              <a:rPr lang="en" sz="1200" dirty="0">
                <a:latin typeface="Montserrat"/>
                <a:ea typeface="Montserrat"/>
                <a:cs typeface="Montserrat"/>
                <a:sym typeface="Montserrat"/>
              </a:rPr>
              <a:t>. </a:t>
            </a:r>
            <a:endParaRPr sz="1200" dirty="0">
              <a:solidFill>
                <a:schemeClr val="dk2"/>
              </a:solidFill>
              <a:latin typeface="Arial" panose="020B0604020202020204" pitchFamily="34" charset="0"/>
              <a:ea typeface="Open Sans"/>
              <a:cs typeface="Arial" panose="020B0604020202020204" pitchFamily="34" charset="0"/>
              <a:sym typeface="Open Sans"/>
            </a:endParaRPr>
          </a:p>
          <a:p>
            <a:pPr marL="0" lvl="0" indent="0" algn="l" rtl="0">
              <a:spcBef>
                <a:spcPts val="1600"/>
              </a:spcBef>
              <a:spcAft>
                <a:spcPts val="0"/>
              </a:spcAft>
              <a:buNone/>
            </a:pPr>
            <a:endParaRPr sz="1200" b="1"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5dd6882c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5dd6882c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Before playing video: PLAY VIDEO TWICE</a:t>
            </a:r>
            <a:endParaRPr b="1"/>
          </a:p>
          <a:p>
            <a:pPr marL="457200" lvl="0" indent="-298450" algn="l" rtl="0">
              <a:spcBef>
                <a:spcPts val="0"/>
              </a:spcBef>
              <a:spcAft>
                <a:spcPts val="0"/>
              </a:spcAft>
              <a:buSzPts val="1100"/>
              <a:buChar char="●"/>
            </a:pPr>
            <a:r>
              <a:rPr lang="en"/>
              <a:t>Go over the bullets, </a:t>
            </a:r>
            <a:endParaRPr/>
          </a:p>
          <a:p>
            <a:pPr marL="914400" lvl="1" indent="-298450" algn="l" rtl="0">
              <a:spcBef>
                <a:spcPts val="0"/>
              </a:spcBef>
              <a:spcAft>
                <a:spcPts val="0"/>
              </a:spcAft>
              <a:buSzPts val="1100"/>
              <a:buChar char="○"/>
            </a:pPr>
            <a:r>
              <a:rPr lang="en"/>
              <a:t>1st Bullet: </a:t>
            </a:r>
            <a:endParaRPr/>
          </a:p>
          <a:p>
            <a:pPr marL="1371600" lvl="2" indent="-298450" algn="l" rtl="0">
              <a:spcBef>
                <a:spcPts val="0"/>
              </a:spcBef>
              <a:spcAft>
                <a:spcPts val="0"/>
              </a:spcAft>
              <a:buSzPts val="1100"/>
              <a:buChar char="■"/>
            </a:pPr>
            <a:r>
              <a:rPr lang="en"/>
              <a:t>Rate of one quantity (dependent quantity?) with respect to an another quantity (independent quantity).  </a:t>
            </a:r>
            <a:endParaRPr/>
          </a:p>
          <a:p>
            <a:pPr marL="1371600" lvl="2" indent="-298450" algn="l" rtl="0">
              <a:spcBef>
                <a:spcPts val="0"/>
              </a:spcBef>
              <a:spcAft>
                <a:spcPts val="0"/>
              </a:spcAft>
              <a:buSzPts val="1100"/>
              <a:buChar char="■"/>
            </a:pPr>
            <a:r>
              <a:rPr lang="en"/>
              <a:t>We choose to keep intervals uniform for simplicity. </a:t>
            </a:r>
            <a:endParaRPr/>
          </a:p>
          <a:p>
            <a:pPr marL="1828800" lvl="3" indent="-298450" algn="l" rtl="0">
              <a:spcBef>
                <a:spcPts val="0"/>
              </a:spcBef>
              <a:spcAft>
                <a:spcPts val="0"/>
              </a:spcAft>
              <a:buSzPts val="1100"/>
              <a:buChar char="●"/>
            </a:pPr>
            <a:r>
              <a:rPr lang="en"/>
              <a:t>You can get to a formal definition of definite integral with uniform intervals.</a:t>
            </a:r>
            <a:endParaRPr/>
          </a:p>
          <a:p>
            <a:pPr marL="1828800" lvl="3" indent="-298450" algn="l" rtl="0">
              <a:spcBef>
                <a:spcPts val="0"/>
              </a:spcBef>
              <a:spcAft>
                <a:spcPts val="0"/>
              </a:spcAft>
              <a:buSzPts val="1100"/>
              <a:buChar char="●"/>
            </a:pPr>
            <a:r>
              <a:rPr lang="en"/>
              <a:t>The overall complexity of Riemann sums is very challenging for students, why make it more challenging? </a:t>
            </a:r>
            <a:endParaRPr/>
          </a:p>
          <a:p>
            <a:pPr marL="914400" lvl="1" indent="-298450" algn="l" rtl="0">
              <a:spcBef>
                <a:spcPts val="0"/>
              </a:spcBef>
              <a:spcAft>
                <a:spcPts val="0"/>
              </a:spcAft>
              <a:buSzPts val="1100"/>
              <a:buChar char="○"/>
            </a:pPr>
            <a:r>
              <a:rPr lang="en"/>
              <a:t>Δ</a:t>
            </a:r>
            <a:r>
              <a:rPr lang="en" i="1"/>
              <a:t>f</a:t>
            </a:r>
            <a:r>
              <a:rPr lang="en"/>
              <a:t> ≈ </a:t>
            </a:r>
            <a:r>
              <a:rPr lang="en" i="1"/>
              <a:t>f’</a:t>
            </a:r>
            <a:r>
              <a:rPr lang="en"/>
              <a:t>(</a:t>
            </a:r>
            <a:r>
              <a:rPr lang="en" i="1"/>
              <a:t>a</a:t>
            </a:r>
            <a:r>
              <a:rPr lang="en"/>
              <a:t>) Δ</a:t>
            </a:r>
            <a:r>
              <a:rPr lang="en" i="1"/>
              <a:t>x</a:t>
            </a:r>
            <a:r>
              <a:rPr lang="en"/>
              <a:t> likely should be read as “The amount of change of the dependent quantity is approximately f’(a) times as much as the amount of change of the independent quantity.”</a:t>
            </a:r>
            <a:endParaRPr/>
          </a:p>
          <a:p>
            <a:pPr marL="457200" lvl="0" indent="-298450" algn="l" rtl="0">
              <a:spcBef>
                <a:spcPts val="0"/>
              </a:spcBef>
              <a:spcAft>
                <a:spcPts val="0"/>
              </a:spcAft>
              <a:buSzPts val="1100"/>
              <a:buChar char="●"/>
            </a:pPr>
            <a:r>
              <a:rPr lang="en"/>
              <a:t>Tell them, </a:t>
            </a:r>
            <a:endParaRPr/>
          </a:p>
          <a:p>
            <a:pPr marL="914400" lvl="1" indent="-298450" algn="l" rtl="0">
              <a:spcBef>
                <a:spcPts val="0"/>
              </a:spcBef>
              <a:spcAft>
                <a:spcPts val="0"/>
              </a:spcAft>
              <a:buSzPts val="1100"/>
              <a:buChar char="○"/>
            </a:pPr>
            <a:r>
              <a:rPr lang="en"/>
              <a:t>They are going to see two graphs. </a:t>
            </a:r>
            <a:endParaRPr/>
          </a:p>
          <a:p>
            <a:pPr marL="914400" lvl="1" indent="-298450" algn="l" rtl="0">
              <a:spcBef>
                <a:spcPts val="0"/>
              </a:spcBef>
              <a:spcAft>
                <a:spcPts val="0"/>
              </a:spcAft>
              <a:buSzPts val="1100"/>
              <a:buChar char="○"/>
            </a:pPr>
            <a:r>
              <a:rPr lang="en"/>
              <a:t>First pay attention to the graph on the left.</a:t>
            </a:r>
            <a:endParaRPr/>
          </a:p>
          <a:p>
            <a:pPr marL="914400" lvl="1" indent="-298450" algn="l" rtl="0">
              <a:spcBef>
                <a:spcPts val="0"/>
              </a:spcBef>
              <a:spcAft>
                <a:spcPts val="0"/>
              </a:spcAft>
              <a:buSzPts val="1100"/>
              <a:buChar char="○"/>
            </a:pPr>
            <a:r>
              <a:rPr lang="en"/>
              <a:t>We will play a second time. </a:t>
            </a:r>
            <a:endParaRPr/>
          </a:p>
          <a:p>
            <a:pPr marL="914400" lvl="1" indent="-298450" algn="l" rtl="0">
              <a:spcBef>
                <a:spcPts val="0"/>
              </a:spcBef>
              <a:spcAft>
                <a:spcPts val="0"/>
              </a:spcAft>
              <a:buSzPts val="1100"/>
              <a:buChar char="○"/>
            </a:pPr>
            <a:r>
              <a:rPr lang="en"/>
              <a:t>On the second time, pay attention to the graph on the right.</a:t>
            </a:r>
            <a:endParaRPr/>
          </a:p>
          <a:p>
            <a:pPr marL="0" lvl="0" indent="0" algn="l" rtl="0">
              <a:spcBef>
                <a:spcPts val="0"/>
              </a:spcBef>
              <a:spcAft>
                <a:spcPts val="0"/>
              </a:spcAft>
              <a:buNone/>
            </a:pPr>
            <a:r>
              <a:rPr lang="en" b="1"/>
              <a:t>After video plays</a:t>
            </a:r>
            <a:r>
              <a:rPr lang="en"/>
              <a:t>: </a:t>
            </a:r>
            <a:r>
              <a:rPr lang="en" b="1"/>
              <a:t>ADVANCE TO NEXT SLIDE</a:t>
            </a:r>
            <a:br>
              <a:rPr lang="en" b="1"/>
            </a:br>
            <a:endParaRPr b="1"/>
          </a:p>
          <a:p>
            <a:pPr marL="0" lvl="0" indent="0" algn="l" rtl="0">
              <a:spcBef>
                <a:spcPts val="0"/>
              </a:spcBef>
              <a:spcAft>
                <a:spcPts val="0"/>
              </a:spcAft>
              <a:buNone/>
            </a:pPr>
            <a:r>
              <a:rPr lang="en" b="1"/>
              <a:t>Up to 5 minutes?</a:t>
            </a:r>
            <a:endParaRPr b="1"/>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5f0b26a78d_5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f0b26a78d_5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After video plays</a:t>
            </a:r>
            <a:r>
              <a:rPr lang="en"/>
              <a:t>: Discussion: Pay close attention to their language.</a:t>
            </a:r>
            <a:endParaRPr/>
          </a:p>
          <a:p>
            <a:pPr marL="457200" lvl="0" indent="-298450" algn="l" rtl="0">
              <a:spcBef>
                <a:spcPts val="0"/>
              </a:spcBef>
              <a:spcAft>
                <a:spcPts val="0"/>
              </a:spcAft>
              <a:buSzPts val="1100"/>
              <a:buChar char="●"/>
            </a:pPr>
            <a:r>
              <a:rPr lang="en"/>
              <a:t>What about each graph conveys constant rates</a:t>
            </a:r>
            <a:endParaRPr/>
          </a:p>
          <a:p>
            <a:pPr marL="457200" lvl="0" indent="-298450" algn="l" rtl="0">
              <a:spcBef>
                <a:spcPts val="0"/>
              </a:spcBef>
              <a:spcAft>
                <a:spcPts val="0"/>
              </a:spcAft>
              <a:buSzPts val="1100"/>
              <a:buChar char="●"/>
            </a:pPr>
            <a:r>
              <a:rPr lang="en"/>
              <a:t>They may note that the graph on the right is potentially a very bad approximation to f (hence, bad approximation to total accumulation). </a:t>
            </a:r>
            <a:endParaRPr/>
          </a:p>
          <a:p>
            <a:pPr marL="457200" lvl="0" indent="-298450" algn="l" rtl="0">
              <a:spcBef>
                <a:spcPts val="0"/>
              </a:spcBef>
              <a:spcAft>
                <a:spcPts val="0"/>
              </a:spcAft>
              <a:buSzPts val="1100"/>
              <a:buChar char="●"/>
            </a:pPr>
            <a:r>
              <a:rPr lang="en"/>
              <a:t>The graph on the right is NOT f. What is advantageous by NOT showing f? </a:t>
            </a:r>
            <a:endParaRPr/>
          </a:p>
          <a:p>
            <a:pPr marL="914400" lvl="1" indent="-298450" algn="l" rtl="0">
              <a:spcBef>
                <a:spcPts val="0"/>
              </a:spcBef>
              <a:spcAft>
                <a:spcPts val="0"/>
              </a:spcAft>
              <a:buSzPts val="1100"/>
              <a:buChar char="○"/>
            </a:pPr>
            <a:r>
              <a:rPr lang="en"/>
              <a:t>Focuses students’ attention to the representations of accumulation. </a:t>
            </a:r>
            <a:endParaRPr/>
          </a:p>
          <a:p>
            <a:pPr marL="457200" lvl="0" indent="-298450" algn="l" rtl="0">
              <a:spcBef>
                <a:spcPts val="0"/>
              </a:spcBef>
              <a:spcAft>
                <a:spcPts val="0"/>
              </a:spcAft>
              <a:buSzPts val="1100"/>
              <a:buChar char="●"/>
            </a:pPr>
            <a:r>
              <a:rPr lang="en"/>
              <a:t>They should think of the graph on the right as an approximation to an antiderivative of the graph on the left.</a:t>
            </a:r>
            <a:endParaRPr/>
          </a:p>
          <a:p>
            <a:pPr marL="457200" lvl="0" indent="-298450" algn="l" rtl="0">
              <a:spcBef>
                <a:spcPts val="0"/>
              </a:spcBef>
              <a:spcAft>
                <a:spcPts val="0"/>
              </a:spcAft>
              <a:buSzPts val="1100"/>
              <a:buChar char="●"/>
            </a:pPr>
            <a:r>
              <a:rPr lang="en"/>
              <a:t>Where is f’(a) delta x on BOTH graphs? (i.e., where is the Riemann sum?)</a:t>
            </a:r>
            <a:endParaRPr/>
          </a:p>
          <a:p>
            <a:pPr marL="914400" lvl="1" indent="-298450" algn="l" rtl="0">
              <a:spcBef>
                <a:spcPts val="0"/>
              </a:spcBef>
              <a:spcAft>
                <a:spcPts val="0"/>
              </a:spcAft>
              <a:buSzPts val="1100"/>
              <a:buChar char="○"/>
            </a:pPr>
            <a:r>
              <a:rPr lang="en"/>
              <a:t>They might notice they are not getting the standard Riemann sum graph but that will come in other videos.</a:t>
            </a:r>
            <a:endParaRPr/>
          </a:p>
          <a:p>
            <a:pPr marL="457200" lvl="0" indent="-298450" algn="l" rtl="0">
              <a:spcBef>
                <a:spcPts val="0"/>
              </a:spcBef>
              <a:spcAft>
                <a:spcPts val="0"/>
              </a:spcAft>
              <a:buSzPts val="1100"/>
              <a:buChar char="●"/>
            </a:pPr>
            <a:r>
              <a:rPr lang="en"/>
              <a:t>The next video will show total accumulation better. </a:t>
            </a:r>
            <a:endParaRPr/>
          </a:p>
          <a:p>
            <a:pPr marL="0" lvl="0" indent="0" algn="l" rtl="0">
              <a:spcBef>
                <a:spcPts val="0"/>
              </a:spcBef>
              <a:spcAft>
                <a:spcPts val="0"/>
              </a:spcAft>
              <a:buNone/>
            </a:pPr>
            <a:endParaRPr b="1"/>
          </a:p>
          <a:p>
            <a:pPr marL="0" lvl="0" indent="0" algn="l" rtl="0">
              <a:spcBef>
                <a:spcPts val="0"/>
              </a:spcBef>
              <a:spcAft>
                <a:spcPts val="0"/>
              </a:spcAft>
              <a:buNone/>
            </a:pPr>
            <a:r>
              <a:rPr lang="en" b="1"/>
              <a:t>Up to 5 minutes?</a:t>
            </a:r>
            <a:endParaRPr b="1"/>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5f0b26a78d_5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5f0b26a78d_5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Before playing video: PLAY VIDEO TWICE</a:t>
            </a:r>
            <a:endParaRPr b="1"/>
          </a:p>
          <a:p>
            <a:pPr marL="457200" lvl="0" indent="-298450" algn="l" rtl="0">
              <a:spcBef>
                <a:spcPts val="0"/>
              </a:spcBef>
              <a:spcAft>
                <a:spcPts val="0"/>
              </a:spcAft>
              <a:buSzPts val="1100"/>
              <a:buChar char="●"/>
            </a:pPr>
            <a:r>
              <a:rPr lang="en"/>
              <a:t>Go over the bullets, </a:t>
            </a:r>
            <a:endParaRPr/>
          </a:p>
          <a:p>
            <a:pPr marL="914400" lvl="1" indent="-298450" algn="l" rtl="0">
              <a:spcBef>
                <a:spcPts val="0"/>
              </a:spcBef>
              <a:spcAft>
                <a:spcPts val="0"/>
              </a:spcAft>
              <a:buSzPts val="1100"/>
              <a:buChar char="○"/>
            </a:pPr>
            <a:r>
              <a:rPr lang="en"/>
              <a:t>The video you are about to see better illustrates the total accumulation.</a:t>
            </a:r>
            <a:endParaRPr/>
          </a:p>
          <a:p>
            <a:pPr marL="914400" lvl="1" indent="-298450" algn="l" rtl="0">
              <a:spcBef>
                <a:spcPts val="0"/>
              </a:spcBef>
              <a:spcAft>
                <a:spcPts val="0"/>
              </a:spcAft>
              <a:buSzPts val="1100"/>
              <a:buChar char="○"/>
            </a:pPr>
            <a:r>
              <a:rPr lang="en"/>
              <a:t>The video will use smaller intervals.</a:t>
            </a:r>
            <a:endParaRPr/>
          </a:p>
          <a:p>
            <a:pPr marL="914400" lvl="1" indent="-298450" algn="l" rtl="0">
              <a:spcBef>
                <a:spcPts val="0"/>
              </a:spcBef>
              <a:spcAft>
                <a:spcPts val="0"/>
              </a:spcAft>
              <a:buSzPts val="1100"/>
              <a:buChar char="○"/>
            </a:pPr>
            <a:endParaRPr/>
          </a:p>
          <a:p>
            <a:pPr marL="457200" lvl="0" indent="-298450" algn="l" rtl="0">
              <a:spcBef>
                <a:spcPts val="0"/>
              </a:spcBef>
              <a:spcAft>
                <a:spcPts val="0"/>
              </a:spcAft>
              <a:buSzPts val="1100"/>
              <a:buChar char="●"/>
            </a:pPr>
            <a:r>
              <a:rPr lang="en"/>
              <a:t>Tell them, </a:t>
            </a:r>
            <a:endParaRPr/>
          </a:p>
          <a:p>
            <a:pPr marL="914400" lvl="1" indent="-298450" algn="l" rtl="0">
              <a:spcBef>
                <a:spcPts val="0"/>
              </a:spcBef>
              <a:spcAft>
                <a:spcPts val="0"/>
              </a:spcAft>
              <a:buSzPts val="1100"/>
              <a:buChar char="○"/>
            </a:pPr>
            <a:r>
              <a:rPr lang="en"/>
              <a:t>They are going to see two graphs. </a:t>
            </a:r>
            <a:endParaRPr/>
          </a:p>
          <a:p>
            <a:pPr marL="914400" lvl="1" indent="-298450" algn="l" rtl="0">
              <a:spcBef>
                <a:spcPts val="0"/>
              </a:spcBef>
              <a:spcAft>
                <a:spcPts val="0"/>
              </a:spcAft>
              <a:buSzPts val="1100"/>
              <a:buChar char="○"/>
            </a:pPr>
            <a:r>
              <a:rPr lang="en"/>
              <a:t>Observe how these graphs differ from what they just saw. </a:t>
            </a:r>
            <a:endParaRPr/>
          </a:p>
          <a:p>
            <a:pPr marL="914400" lvl="1" indent="-298450" algn="l" rtl="0">
              <a:spcBef>
                <a:spcPts val="0"/>
              </a:spcBef>
              <a:spcAft>
                <a:spcPts val="0"/>
              </a:spcAft>
              <a:buSzPts val="1100"/>
              <a:buChar char="○"/>
            </a:pPr>
            <a:r>
              <a:rPr lang="en"/>
              <a:t>Think about how they are illustrating our concepts. </a:t>
            </a:r>
            <a:br>
              <a:rPr lang="en"/>
            </a:br>
            <a:endParaRPr/>
          </a:p>
          <a:p>
            <a:pPr marL="0" lvl="0" indent="0" algn="l" rtl="0">
              <a:spcBef>
                <a:spcPts val="0"/>
              </a:spcBef>
              <a:spcAft>
                <a:spcPts val="0"/>
              </a:spcAft>
              <a:buNone/>
            </a:pPr>
            <a:r>
              <a:rPr lang="en" b="1"/>
              <a:t>After video plays</a:t>
            </a:r>
            <a:r>
              <a:rPr lang="en"/>
              <a:t>: </a:t>
            </a:r>
            <a:r>
              <a:rPr lang="en" b="1"/>
              <a:t>ADVANCE TO NEXT SLIDE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Up to 5 minutes?</a:t>
            </a:r>
            <a:endParaRPr b="1"/>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5f0b26a78d_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5f0b26a78d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After video plays</a:t>
            </a:r>
            <a:r>
              <a:rPr lang="en"/>
              <a:t>: Discussion: Pay close attention to their language.</a:t>
            </a:r>
            <a:endParaRPr/>
          </a:p>
          <a:p>
            <a:pPr marL="457200" lvl="0" indent="-298450" algn="l" rtl="0">
              <a:spcBef>
                <a:spcPts val="0"/>
              </a:spcBef>
              <a:spcAft>
                <a:spcPts val="0"/>
              </a:spcAft>
              <a:buSzPts val="1100"/>
              <a:buChar char="●"/>
            </a:pPr>
            <a:r>
              <a:rPr lang="en"/>
              <a:t>They should think about the graph on the right as (a close approximation to) an antiderivative for the graph on the left. </a:t>
            </a:r>
            <a:endParaRPr/>
          </a:p>
          <a:p>
            <a:pPr marL="457200" lvl="0" indent="-298450" algn="l" rtl="0">
              <a:spcBef>
                <a:spcPts val="0"/>
              </a:spcBef>
              <a:spcAft>
                <a:spcPts val="0"/>
              </a:spcAft>
              <a:buSzPts val="1100"/>
              <a:buChar char="●"/>
            </a:pPr>
            <a:r>
              <a:rPr lang="en"/>
              <a:t>What about the graph on the right convey’s total accumulation? The total length of the vertical line with would be F(b)-F(a). </a:t>
            </a:r>
            <a:endParaRPr/>
          </a:p>
          <a:p>
            <a:pPr marL="457200" lvl="0" indent="-298450" algn="l" rtl="0">
              <a:spcBef>
                <a:spcPts val="0"/>
              </a:spcBef>
              <a:spcAft>
                <a:spcPts val="0"/>
              </a:spcAft>
              <a:buSzPts val="1100"/>
              <a:buChar char="●"/>
            </a:pPr>
            <a:r>
              <a:rPr lang="en"/>
              <a:t>They may note that the graph on the right can potentially still be a bad approximation f. Although this is true, in general it is a better approximation, and you can imagine making it a better approximation. </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Up to 5 minutes?</a:t>
            </a:r>
            <a:endParaRPr b="1"/>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d428feb31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d428feb31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illustrate what we were talking about on the previous slide we are going to show the introduction to Riemann Sums video.</a:t>
            </a:r>
            <a:endParaRPr/>
          </a:p>
          <a:p>
            <a:pPr marL="0" lvl="0" indent="0" algn="l" rtl="0">
              <a:spcBef>
                <a:spcPts val="0"/>
              </a:spcBef>
              <a:spcAft>
                <a:spcPts val="0"/>
              </a:spcAft>
              <a:buNone/>
            </a:pPr>
            <a:endParaRPr/>
          </a:p>
          <a:p>
            <a:pPr marL="0" lvl="0" indent="0" algn="l" rtl="0">
              <a:spcBef>
                <a:spcPts val="0"/>
              </a:spcBef>
              <a:spcAft>
                <a:spcPts val="0"/>
              </a:spcAft>
              <a:buNone/>
            </a:pPr>
            <a:r>
              <a:rPr lang="en"/>
              <a:t>Consider adding detail to better situate the instructor.</a:t>
            </a:r>
            <a:endParaRPr/>
          </a:p>
          <a:p>
            <a:pPr marL="0" lvl="0" indent="0" algn="l" rtl="0">
              <a:spcBef>
                <a:spcPts val="0"/>
              </a:spcBef>
              <a:spcAft>
                <a:spcPts val="0"/>
              </a:spcAft>
              <a:buNone/>
            </a:pPr>
            <a:endParaRPr/>
          </a:p>
          <a:p>
            <a:pPr marL="0" lvl="0" indent="0" algn="l" rtl="0">
              <a:spcBef>
                <a:spcPts val="0"/>
              </a:spcBef>
              <a:spcAft>
                <a:spcPts val="0"/>
              </a:spcAft>
              <a:buNone/>
            </a:pPr>
            <a:r>
              <a:rPr lang="en" b="1"/>
              <a:t>2 minutes</a:t>
            </a:r>
            <a:endParaRPr b="1"/>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5d428feb31_0_9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g5d428feb31_0_9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a:p>
        </p:txBody>
      </p:sp>
      <p:sp>
        <p:nvSpPr>
          <p:cNvPr id="583" name="Google Shape;583;g5d428feb31_0_9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f4e74f45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f4e74f45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Brief Background of MAA study</a:t>
            </a:r>
            <a:endParaRPr/>
          </a:p>
          <a:p>
            <a:pPr marL="0" lvl="0" indent="0" algn="l" rtl="0">
              <a:spcBef>
                <a:spcPts val="0"/>
              </a:spcBef>
              <a:spcAft>
                <a:spcPts val="0"/>
              </a:spcAft>
              <a:buNone/>
            </a:pPr>
            <a:endParaRPr/>
          </a:p>
          <a:p>
            <a:pPr marL="0" lvl="0" indent="0" algn="l" rtl="0">
              <a:spcBef>
                <a:spcPts val="0"/>
              </a:spcBef>
              <a:spcAft>
                <a:spcPts val="0"/>
              </a:spcAft>
              <a:buNone/>
            </a:pPr>
            <a:r>
              <a:rPr lang="en" b="1"/>
              <a:t>1 minute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2013 Paper: </a:t>
            </a:r>
            <a:r>
              <a:rPr lang="en" u="sng">
                <a:solidFill>
                  <a:schemeClr val="hlink"/>
                </a:solidFill>
                <a:hlinkClick r:id="rId3"/>
              </a:rPr>
              <a:t>https://www.tandfonline.com/doi/abs/10.1080/0020739X.2013.798874</a:t>
            </a:r>
            <a:endParaRPr b="1"/>
          </a:p>
          <a:p>
            <a:pPr marL="0" lvl="0" indent="0" algn="l" rtl="0">
              <a:spcBef>
                <a:spcPts val="0"/>
              </a:spcBef>
              <a:spcAft>
                <a:spcPts val="0"/>
              </a:spcAft>
              <a:buNone/>
            </a:pPr>
            <a:r>
              <a:rPr lang="en" b="1"/>
              <a:t>2015 Report: </a:t>
            </a:r>
            <a:r>
              <a:rPr lang="en" u="sng">
                <a:solidFill>
                  <a:schemeClr val="hlink"/>
                </a:solidFill>
                <a:hlinkClick r:id="rId4"/>
              </a:rPr>
              <a:t>https://www.maa.org/sites/default/files/pdf/cspcc/InsightsandRecommendations.pdf</a:t>
            </a:r>
            <a:endParaRPr b="1"/>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5d428feb31_0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5d428feb31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instructors report out. </a:t>
            </a:r>
            <a:endParaRPr/>
          </a:p>
          <a:p>
            <a:pPr marL="0" lvl="0" indent="0" algn="l" rtl="0">
              <a:spcBef>
                <a:spcPts val="0"/>
              </a:spcBef>
              <a:spcAft>
                <a:spcPts val="0"/>
              </a:spcAft>
              <a:buNone/>
            </a:pPr>
            <a:r>
              <a:rPr lang="en"/>
              <a:t>Takes notes on what the instructors report.</a:t>
            </a:r>
            <a:endParaRPr/>
          </a:p>
          <a:p>
            <a:pPr marL="0" lvl="0" indent="0" algn="l" rtl="0">
              <a:spcBef>
                <a:spcPts val="0"/>
              </a:spcBef>
              <a:spcAft>
                <a:spcPts val="0"/>
              </a:spcAft>
              <a:buNone/>
            </a:pPr>
            <a:r>
              <a:rPr lang="en"/>
              <a:t>After a brief discussion, comment on what that reported that we are going to talk about later.</a:t>
            </a:r>
            <a:endParaRPr/>
          </a:p>
          <a:p>
            <a:pPr marL="0" lvl="0" indent="0" algn="l" rtl="0">
              <a:spcBef>
                <a:spcPts val="0"/>
              </a:spcBef>
              <a:spcAft>
                <a:spcPts val="0"/>
              </a:spcAft>
              <a:buNone/>
            </a:pPr>
            <a:r>
              <a:rPr lang="en"/>
              <a:t>Address any immediate concerns. </a:t>
            </a:r>
            <a:endParaRPr b="1"/>
          </a:p>
          <a:p>
            <a:pPr marL="0" lvl="0" indent="0" algn="l" rtl="0">
              <a:spcBef>
                <a:spcPts val="0"/>
              </a:spcBef>
              <a:spcAft>
                <a:spcPts val="0"/>
              </a:spcAft>
              <a:buNone/>
            </a:pPr>
            <a:endParaRPr/>
          </a:p>
          <a:p>
            <a:pPr marL="0" lvl="0" indent="0" algn="l" rtl="0">
              <a:spcBef>
                <a:spcPts val="0"/>
              </a:spcBef>
              <a:spcAft>
                <a:spcPts val="0"/>
              </a:spcAft>
              <a:buNone/>
            </a:pPr>
            <a:r>
              <a:rPr lang="en" b="1"/>
              <a:t>5-8 minutes</a:t>
            </a:r>
            <a:endParaRPr b="1"/>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d428feb31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d428feb31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to definite integral.</a:t>
            </a:r>
            <a:endParaRPr/>
          </a:p>
          <a:p>
            <a:pPr marL="0" lvl="0" indent="0" algn="l" rtl="0">
              <a:spcBef>
                <a:spcPts val="0"/>
              </a:spcBef>
              <a:spcAft>
                <a:spcPts val="0"/>
              </a:spcAft>
              <a:buNone/>
            </a:pPr>
            <a:endParaRPr/>
          </a:p>
          <a:p>
            <a:pPr marL="0" lvl="0" indent="0" algn="l" rtl="0">
              <a:spcBef>
                <a:spcPts val="0"/>
              </a:spcBef>
              <a:spcAft>
                <a:spcPts val="0"/>
              </a:spcAft>
              <a:buNone/>
            </a:pPr>
            <a:r>
              <a:rPr lang="en"/>
              <a:t>Consider adding detail to better situate the instructor.</a:t>
            </a:r>
            <a:endParaRPr/>
          </a:p>
          <a:p>
            <a:pPr marL="0" lvl="0" indent="0" algn="l" rtl="0">
              <a:spcBef>
                <a:spcPts val="0"/>
              </a:spcBef>
              <a:spcAft>
                <a:spcPts val="0"/>
              </a:spcAft>
              <a:buNone/>
            </a:pPr>
            <a:endParaRPr/>
          </a:p>
          <a:p>
            <a:pPr marL="0" lvl="0" indent="0" algn="l" rtl="0">
              <a:spcBef>
                <a:spcPts val="0"/>
              </a:spcBef>
              <a:spcAft>
                <a:spcPts val="0"/>
              </a:spcAft>
              <a:buNone/>
            </a:pPr>
            <a:r>
              <a:rPr lang="en" b="1"/>
              <a:t>2 minutes</a:t>
            </a:r>
            <a:endParaRPr b="1"/>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d428feb31_0_9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g5d428feb31_0_9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1-2 minute clip?</a:t>
            </a:r>
            <a:endParaRPr b="1"/>
          </a:p>
        </p:txBody>
      </p:sp>
      <p:sp>
        <p:nvSpPr>
          <p:cNvPr id="603" name="Google Shape;603;g5d428feb31_0_9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5d428feb31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5d428feb31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instructors report out. </a:t>
            </a:r>
            <a:endParaRPr/>
          </a:p>
          <a:p>
            <a:pPr marL="0" lvl="0" indent="0" algn="l" rtl="0">
              <a:spcBef>
                <a:spcPts val="0"/>
              </a:spcBef>
              <a:spcAft>
                <a:spcPts val="0"/>
              </a:spcAft>
              <a:buNone/>
            </a:pPr>
            <a:r>
              <a:rPr lang="en"/>
              <a:t>Takes notes on what the instructors report.</a:t>
            </a:r>
            <a:endParaRPr/>
          </a:p>
          <a:p>
            <a:pPr marL="0" lvl="0" indent="0" algn="l" rtl="0">
              <a:spcBef>
                <a:spcPts val="0"/>
              </a:spcBef>
              <a:spcAft>
                <a:spcPts val="0"/>
              </a:spcAft>
              <a:buNone/>
            </a:pPr>
            <a:r>
              <a:rPr lang="en"/>
              <a:t>After a brief discussion, comment on what that reported that we are going to talk about later.</a:t>
            </a:r>
            <a:endParaRPr/>
          </a:p>
          <a:p>
            <a:pPr marL="0" lvl="0" indent="0" algn="l" rtl="0">
              <a:spcBef>
                <a:spcPts val="0"/>
              </a:spcBef>
              <a:spcAft>
                <a:spcPts val="0"/>
              </a:spcAft>
              <a:buNone/>
            </a:pPr>
            <a:r>
              <a:rPr lang="en"/>
              <a:t>Address any immediate concerns. </a:t>
            </a:r>
            <a:endParaRPr b="1"/>
          </a:p>
          <a:p>
            <a:pPr marL="0" lvl="0" indent="0" algn="l" rtl="0">
              <a:spcBef>
                <a:spcPts val="0"/>
              </a:spcBef>
              <a:spcAft>
                <a:spcPts val="0"/>
              </a:spcAft>
              <a:buNone/>
            </a:pPr>
            <a:endParaRPr/>
          </a:p>
          <a:p>
            <a:pPr marL="0" lvl="0" indent="0" algn="l" rtl="0">
              <a:spcBef>
                <a:spcPts val="0"/>
              </a:spcBef>
              <a:spcAft>
                <a:spcPts val="0"/>
              </a:spcAft>
              <a:buNone/>
            </a:pPr>
            <a:r>
              <a:rPr lang="en" b="1"/>
              <a:t>5-8 minutes</a:t>
            </a:r>
            <a:endParaRPr b="1"/>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d428feb31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d428feb31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to the Fundamental Theorem of Calculus.</a:t>
            </a:r>
            <a:endParaRPr/>
          </a:p>
          <a:p>
            <a:pPr marL="0" lvl="0" indent="0" algn="l" rtl="0">
              <a:spcBef>
                <a:spcPts val="0"/>
              </a:spcBef>
              <a:spcAft>
                <a:spcPts val="0"/>
              </a:spcAft>
              <a:buNone/>
            </a:pPr>
            <a:endParaRPr/>
          </a:p>
          <a:p>
            <a:pPr marL="0" lvl="0" indent="0" algn="l" rtl="0">
              <a:spcBef>
                <a:spcPts val="0"/>
              </a:spcBef>
              <a:spcAft>
                <a:spcPts val="0"/>
              </a:spcAft>
              <a:buNone/>
            </a:pPr>
            <a:r>
              <a:rPr lang="en"/>
              <a:t>Consider adding detail to better situate the instructor.</a:t>
            </a:r>
            <a:endParaRPr/>
          </a:p>
          <a:p>
            <a:pPr marL="0" lvl="0" indent="0" algn="l" rtl="0">
              <a:spcBef>
                <a:spcPts val="0"/>
              </a:spcBef>
              <a:spcAft>
                <a:spcPts val="0"/>
              </a:spcAft>
              <a:buNone/>
            </a:pPr>
            <a:endParaRPr/>
          </a:p>
          <a:p>
            <a:pPr marL="0" lvl="0" indent="0" algn="l" rtl="0">
              <a:spcBef>
                <a:spcPts val="0"/>
              </a:spcBef>
              <a:spcAft>
                <a:spcPts val="0"/>
              </a:spcAft>
              <a:buNone/>
            </a:pPr>
            <a:r>
              <a:rPr lang="en" b="1"/>
              <a:t>1 minutes</a:t>
            </a:r>
            <a:endParaRPr b="1"/>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d428feb31_0_9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g5d428feb31_0_9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1-2 minute clip?</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This is video 2 - matches the screenshot</a:t>
            </a:r>
            <a:endParaRPr b="1"/>
          </a:p>
        </p:txBody>
      </p:sp>
      <p:sp>
        <p:nvSpPr>
          <p:cNvPr id="623" name="Google Shape;623;g5d428feb31_0_9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d428feb31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d428feb31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instructors report out. </a:t>
            </a:r>
            <a:endParaRPr/>
          </a:p>
          <a:p>
            <a:pPr marL="0" lvl="0" indent="0" algn="l" rtl="0">
              <a:spcBef>
                <a:spcPts val="0"/>
              </a:spcBef>
              <a:spcAft>
                <a:spcPts val="0"/>
              </a:spcAft>
              <a:buNone/>
            </a:pPr>
            <a:r>
              <a:rPr lang="en"/>
              <a:t>Takes notes on what the instructors report.</a:t>
            </a:r>
            <a:endParaRPr/>
          </a:p>
          <a:p>
            <a:pPr marL="0" lvl="0" indent="0" algn="l" rtl="0">
              <a:spcBef>
                <a:spcPts val="0"/>
              </a:spcBef>
              <a:spcAft>
                <a:spcPts val="0"/>
              </a:spcAft>
              <a:buNone/>
            </a:pPr>
            <a:r>
              <a:rPr lang="en"/>
              <a:t>After a brief discussion, comment on what that reported that we are going to talk about later.</a:t>
            </a:r>
            <a:endParaRPr/>
          </a:p>
          <a:p>
            <a:pPr marL="0" lvl="0" indent="0" algn="l" rtl="0">
              <a:spcBef>
                <a:spcPts val="0"/>
              </a:spcBef>
              <a:spcAft>
                <a:spcPts val="0"/>
              </a:spcAft>
              <a:buNone/>
            </a:pPr>
            <a:r>
              <a:rPr lang="en"/>
              <a:t>Address any immediate concerns. </a:t>
            </a:r>
            <a:endParaRPr b="1"/>
          </a:p>
          <a:p>
            <a:pPr marL="0" lvl="0" indent="0" algn="l" rtl="0">
              <a:spcBef>
                <a:spcPts val="0"/>
              </a:spcBef>
              <a:spcAft>
                <a:spcPts val="0"/>
              </a:spcAft>
              <a:buNone/>
            </a:pPr>
            <a:endParaRPr/>
          </a:p>
          <a:p>
            <a:pPr marL="0" lvl="0" indent="0" algn="l" rtl="0">
              <a:spcBef>
                <a:spcPts val="0"/>
              </a:spcBef>
              <a:spcAft>
                <a:spcPts val="0"/>
              </a:spcAft>
              <a:buNone/>
            </a:pPr>
            <a:r>
              <a:rPr lang="en" b="1"/>
              <a:t>5-8 minutes</a:t>
            </a:r>
            <a:endParaRPr b="1"/>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5d428feb31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5d428feb31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Consider repeating a previous slide. This time, ask for any question about this “chunk”</a:t>
            </a:r>
            <a:endParaRPr/>
          </a:p>
          <a:p>
            <a:pPr marL="0" lvl="0" indent="0" algn="l" rtl="0">
              <a:spcBef>
                <a:spcPts val="0"/>
              </a:spcBef>
              <a:spcAft>
                <a:spcPts val="0"/>
              </a:spcAft>
              <a:buNone/>
            </a:pPr>
            <a:endParaRPr b="1"/>
          </a:p>
          <a:p>
            <a:pPr marL="0" lvl="0" indent="0" algn="l" rtl="0">
              <a:spcBef>
                <a:spcPts val="0"/>
              </a:spcBef>
              <a:spcAft>
                <a:spcPts val="0"/>
              </a:spcAft>
              <a:buNone/>
            </a:pPr>
            <a:r>
              <a:rPr lang="en" b="1"/>
              <a:t>Up to 5 minutes</a:t>
            </a:r>
            <a:endParaRPr b="1"/>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5d3d797dd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5d3d797dd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10 minute break</a:t>
            </a:r>
            <a:endParaRPr b="1"/>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5d428feb31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5d428feb31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been focusing on our contextual videos, the type of reasoning we desire to promote and how we bring coherence across multiple concepts by highlighting shared meanings using shared representations. We have yet to really demonstrate a more procedural video. Now we are going to show a long clip from one of our procedural videos. </a:t>
            </a:r>
            <a:endParaRPr/>
          </a:p>
          <a:p>
            <a:pPr marL="0" lvl="0" indent="0" algn="l" rtl="0">
              <a:spcBef>
                <a:spcPts val="0"/>
              </a:spcBef>
              <a:spcAft>
                <a:spcPts val="0"/>
              </a:spcAft>
              <a:buNone/>
            </a:pPr>
            <a:endParaRPr/>
          </a:p>
          <a:p>
            <a:pPr marL="0" lvl="0" indent="0" algn="l" rtl="0">
              <a:spcBef>
                <a:spcPts val="0"/>
              </a:spcBef>
              <a:spcAft>
                <a:spcPts val="0"/>
              </a:spcAft>
              <a:buNone/>
            </a:pPr>
            <a:r>
              <a:rPr lang="en" b="1"/>
              <a:t>2 minutes</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f4e74f45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f4e74f45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Brief Background of MAA study</a:t>
            </a:r>
            <a:endParaRPr/>
          </a:p>
          <a:p>
            <a:pPr marL="0" lvl="0" indent="0" algn="l" rtl="0">
              <a:spcBef>
                <a:spcPts val="0"/>
              </a:spcBef>
              <a:spcAft>
                <a:spcPts val="0"/>
              </a:spcAft>
              <a:buNone/>
            </a:pPr>
            <a:r>
              <a:rPr lang="en"/>
              <a:t>Every institution is different but your audience tends to NOT be mathematics majors!</a:t>
            </a:r>
            <a:br>
              <a:rPr lang="en"/>
            </a:br>
            <a:endParaRPr/>
          </a:p>
          <a:p>
            <a:pPr marL="0" lvl="0" indent="0" algn="l" rtl="0">
              <a:spcBef>
                <a:spcPts val="0"/>
              </a:spcBef>
              <a:spcAft>
                <a:spcPts val="0"/>
              </a:spcAft>
              <a:buNone/>
            </a:pPr>
            <a:r>
              <a:rPr lang="en" b="1"/>
              <a:t>1 minute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2013 Paper: </a:t>
            </a:r>
            <a:r>
              <a:rPr lang="en" u="sng">
                <a:solidFill>
                  <a:schemeClr val="hlink"/>
                </a:solidFill>
                <a:hlinkClick r:id="rId3"/>
              </a:rPr>
              <a:t>https://www.tandfonline.com/doi/abs/10.1080/0020739X.2013.798874</a:t>
            </a:r>
            <a:endParaRPr b="1"/>
          </a:p>
          <a:p>
            <a:pPr marL="0" lvl="0" indent="0" algn="l" rtl="0">
              <a:spcBef>
                <a:spcPts val="0"/>
              </a:spcBef>
              <a:spcAft>
                <a:spcPts val="0"/>
              </a:spcAft>
              <a:buNone/>
            </a:pPr>
            <a:r>
              <a:rPr lang="en" b="1"/>
              <a:t>2015 Report: </a:t>
            </a:r>
            <a:r>
              <a:rPr lang="en" u="sng">
                <a:solidFill>
                  <a:schemeClr val="hlink"/>
                </a:solidFill>
                <a:hlinkClick r:id="rId4"/>
              </a:rPr>
              <a:t>https://www.maa.org/sites/default/files/pdf/cspcc/InsightsandRecommendations.pdf</a:t>
            </a:r>
            <a:endParaRPr b="1"/>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d428feb31_0_9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g5d428feb31_0_9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2 minute clip?</a:t>
            </a:r>
            <a:endParaRPr b="1"/>
          </a:p>
        </p:txBody>
      </p:sp>
      <p:sp>
        <p:nvSpPr>
          <p:cNvPr id="654" name="Google Shape;654;g5d428feb31_0_9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d428feb31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d428feb31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instructors respond to the questions. </a:t>
            </a:r>
            <a:br>
              <a:rPr lang="en"/>
            </a:br>
            <a:br>
              <a:rPr lang="en"/>
            </a:br>
            <a:r>
              <a:rPr lang="en"/>
              <a:t>Take notes and highlight our design choices.</a:t>
            </a:r>
            <a:endParaRPr/>
          </a:p>
          <a:p>
            <a:pPr marL="0" lvl="0" indent="0" algn="l" rtl="0">
              <a:spcBef>
                <a:spcPts val="0"/>
              </a:spcBef>
              <a:spcAft>
                <a:spcPts val="0"/>
              </a:spcAft>
              <a:buNone/>
            </a:pPr>
            <a:endParaRPr/>
          </a:p>
          <a:p>
            <a:pPr marL="0" lvl="0" indent="0" algn="l" rtl="0">
              <a:spcBef>
                <a:spcPts val="0"/>
              </a:spcBef>
              <a:spcAft>
                <a:spcPts val="0"/>
              </a:spcAft>
              <a:buNone/>
            </a:pPr>
            <a:r>
              <a:rPr lang="en" b="1"/>
              <a:t>8 minutes</a:t>
            </a:r>
            <a:endParaRPr b="1"/>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5d428feb31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5d428feb31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When we began interviewing students as they watched the videos, we noticed that they didn’t appear to pay much attention. Many students appeared to feel that they already understood the concepts—even after they struggled to answer the post-video questions.</a:t>
            </a:r>
            <a:endParaRPr sz="1200">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n" sz="1200">
                <a:latin typeface="Times New Roman"/>
                <a:ea typeface="Times New Roman"/>
                <a:cs typeface="Times New Roman"/>
                <a:sym typeface="Times New Roman"/>
              </a:rPr>
              <a:t>As a way to encourage students, we have attempted to incorporate the idea of intellectual need into the video-watching structure.</a:t>
            </a:r>
            <a:endParaRPr sz="1200">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r>
              <a:rPr lang="en" sz="1200">
                <a:latin typeface="Times New Roman"/>
                <a:ea typeface="Times New Roman"/>
                <a:cs typeface="Times New Roman"/>
                <a:sym typeface="Times New Roman"/>
              </a:rPr>
              <a:t>So, what is intellectual need?</a:t>
            </a:r>
            <a:endParaRPr sz="1200">
              <a:latin typeface="Times New Roman"/>
              <a:ea typeface="Times New Roman"/>
              <a:cs typeface="Times New Roman"/>
              <a:sym typeface="Times New Roman"/>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5d84fb183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5d84fb183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two tasks that were intended to help students learn about the concept of prime factorization.</a:t>
            </a:r>
            <a:endParaRPr/>
          </a:p>
          <a:p>
            <a:pPr marL="0" lvl="0" indent="0" algn="l" rtl="0">
              <a:spcBef>
                <a:spcPts val="0"/>
              </a:spcBef>
              <a:spcAft>
                <a:spcPts val="0"/>
              </a:spcAft>
              <a:buNone/>
            </a:pPr>
            <a:r>
              <a:rPr lang="en"/>
              <a:t>Take a moment to read through these two tasks.</a:t>
            </a:r>
            <a:endParaRPr/>
          </a:p>
          <a:p>
            <a:pPr marL="0" lvl="0" indent="0" algn="l" rtl="0">
              <a:spcBef>
                <a:spcPts val="0"/>
              </a:spcBef>
              <a:spcAft>
                <a:spcPts val="0"/>
              </a:spcAft>
              <a:buNone/>
            </a:pPr>
            <a:endParaRPr/>
          </a:p>
          <a:p>
            <a:pPr marL="0" lvl="0" indent="0" algn="l" rtl="0">
              <a:spcBef>
                <a:spcPts val="0"/>
              </a:spcBef>
              <a:spcAft>
                <a:spcPts val="0"/>
              </a:spcAft>
              <a:buNone/>
            </a:pPr>
            <a:r>
              <a:rPr lang="en"/>
              <a:t>Although students may appreciate the usefulness of prime factorization for the sake of listing all the factors of a number, the need to express a number as a product of primes is not intrinsic for them, especially when they can find all the factors of a number by checking each prime number through division.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d84fb183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d84fb18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another task - take a moment to read through it.</a:t>
            </a:r>
            <a:endParaRPr/>
          </a:p>
          <a:p>
            <a:pPr marL="0" lvl="0" indent="0" algn="l" rtl="0">
              <a:spcBef>
                <a:spcPts val="0"/>
              </a:spcBef>
              <a:spcAft>
                <a:spcPts val="0"/>
              </a:spcAft>
              <a:buNone/>
            </a:pPr>
            <a:endParaRPr/>
          </a:p>
          <a:p>
            <a:pPr marL="0" lvl="0" indent="0" algn="l" rtl="0">
              <a:spcBef>
                <a:spcPts val="0"/>
              </a:spcBef>
              <a:spcAft>
                <a:spcPts val="0"/>
              </a:spcAft>
              <a:buNone/>
            </a:pPr>
            <a:r>
              <a:rPr lang="en"/>
              <a:t>In what ways does this task appear similar to and different from the previous tasks?</a:t>
            </a:r>
            <a:endParaRPr/>
          </a:p>
          <a:p>
            <a:pPr marL="0" lvl="0" indent="0" algn="l" rtl="0">
              <a:spcBef>
                <a:spcPts val="0"/>
              </a:spcBef>
              <a:spcAft>
                <a:spcPts val="0"/>
              </a:spcAft>
              <a:buNone/>
            </a:pPr>
            <a:endParaRPr/>
          </a:p>
          <a:p>
            <a:pPr marL="0" lvl="0" indent="0" algn="l" rtl="0">
              <a:spcBef>
                <a:spcPts val="0"/>
              </a:spcBef>
              <a:spcAft>
                <a:spcPts val="0"/>
              </a:spcAft>
              <a:buNone/>
            </a:pPr>
            <a:r>
              <a:rPr lang="en"/>
              <a:t>This task </a:t>
            </a:r>
            <a:r>
              <a:rPr lang="en" sz="1200">
                <a:latin typeface="Times New Roman"/>
                <a:ea typeface="Times New Roman"/>
                <a:cs typeface="Times New Roman"/>
                <a:sym typeface="Times New Roman"/>
              </a:rPr>
              <a:t>provides students an opportunity to experience the efficiency of using prime factorization as a means to compare products of numbers without actually computing each product.</a:t>
            </a:r>
            <a:r>
              <a:rPr lang="en" sz="800">
                <a:latin typeface="Times New Roman"/>
                <a:ea typeface="Times New Roman"/>
                <a:cs typeface="Times New Roman"/>
                <a:sym typeface="Times New Roman"/>
              </a:rPr>
              <a:t> </a:t>
            </a:r>
            <a:r>
              <a:rPr lang="en" sz="1200">
                <a:latin typeface="Times New Roman"/>
                <a:ea typeface="Times New Roman"/>
                <a:cs typeface="Times New Roman"/>
                <a:sym typeface="Times New Roman"/>
              </a:rPr>
              <a:t>Using their existing knowledge, students may come up with different ways to solve the problem. However, strategies such as computing the product and guessing various compositions and decompositions would be tedious, and students would likely appreciate the directedness of expressing each product as a product of primes to compare values, leading them to realize the power of the uniqueness of prime factorization.</a:t>
            </a:r>
            <a:endParaRPr sz="1200">
              <a:latin typeface="Times New Roman"/>
              <a:ea typeface="Times New Roman"/>
              <a:cs typeface="Times New Roman"/>
              <a:sym typeface="Times New Roman"/>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d84fb183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d84fb183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difference between these tasks is related to the idea of intellectual need, which is an internal drive experienced by a learner to solve a problem. </a:t>
            </a:r>
            <a:endParaRPr/>
          </a:p>
          <a:p>
            <a:pPr marL="0" lvl="0" indent="0" algn="l" rtl="0">
              <a:spcBef>
                <a:spcPts val="0"/>
              </a:spcBef>
              <a:spcAft>
                <a:spcPts val="0"/>
              </a:spcAft>
              <a:buNone/>
            </a:pPr>
            <a:endParaRPr/>
          </a:p>
          <a:p>
            <a:pPr marL="0" lvl="0" indent="0" algn="l" rtl="0">
              <a:spcBef>
                <a:spcPts val="0"/>
              </a:spcBef>
              <a:spcAft>
                <a:spcPts val="0"/>
              </a:spcAft>
              <a:buNone/>
            </a:pPr>
            <a:r>
              <a:rPr lang="en"/>
              <a:t>Guershon Harel proposed that students </a:t>
            </a:r>
            <a:r>
              <a:rPr lang="en" sz="1200">
                <a:latin typeface="Times New Roman"/>
                <a:ea typeface="Times New Roman"/>
                <a:cs typeface="Times New Roman"/>
                <a:sym typeface="Times New Roman"/>
              </a:rPr>
              <a:t>are most likely to learn when they see an intellectual need (rather than a social or economic need) for what we intend to teach them.</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In order for this to occur, they need to encounter a problem that feels intrinsic to them. Lim writes: “When students encounter a problematic situation because of the limitation of their existing knowledge, they will most likely experience an internal desire to resolve the situation; the resolution may lead to modification of their existing knowledge or construction of new knowledge.”</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
              <a:t>Our goal was to create tasks that would provoke intellectual need—that is, completing the task would </a:t>
            </a:r>
            <a:r>
              <a:rPr lang="en" i="1"/>
              <a:t>require</a:t>
            </a:r>
            <a:r>
              <a:rPr lang="en"/>
              <a:t> the student to understand the target concept. </a:t>
            </a:r>
            <a:endParaRPr sz="1200">
              <a:latin typeface="Times New Roman"/>
              <a:ea typeface="Times New Roman"/>
              <a:cs typeface="Times New Roman"/>
              <a:sym typeface="Times New Roman"/>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d84fb183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d84fb183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example, here is the intellectual need task we designed for the concept of Riemann sums. Take a minute to read through it.</a:t>
            </a:r>
            <a:endParaRPr/>
          </a:p>
          <a:p>
            <a:pPr marL="0" lvl="0" indent="0" algn="l" rtl="0">
              <a:spcBef>
                <a:spcPts val="0"/>
              </a:spcBef>
              <a:spcAft>
                <a:spcPts val="0"/>
              </a:spcAft>
              <a:buNone/>
            </a:pPr>
            <a:endParaRPr/>
          </a:p>
          <a:p>
            <a:pPr marL="0" lvl="0" indent="0" algn="l" rtl="0">
              <a:spcBef>
                <a:spcPts val="0"/>
              </a:spcBef>
              <a:spcAft>
                <a:spcPts val="0"/>
              </a:spcAft>
              <a:buNone/>
            </a:pPr>
            <a:r>
              <a:rPr lang="en"/>
              <a:t>The task is different from the context. Students may or may not find the context of a mars rover compelling. But the task of computing a total amount of a quantity that accumulates is, we think, one that necessitates the concept of a Riemann sum - that is, Riemann sum is the tool that lets us complete the task.</a:t>
            </a:r>
            <a:endParaRPr/>
          </a:p>
          <a:p>
            <a:pPr marL="0" lvl="0" indent="0" algn="l" rtl="0">
              <a:spcBef>
                <a:spcPts val="0"/>
              </a:spcBef>
              <a:spcAft>
                <a:spcPts val="0"/>
              </a:spcAft>
              <a:buNone/>
            </a:pPr>
            <a:endParaRPr/>
          </a:p>
          <a:p>
            <a:pPr marL="0" lvl="0" indent="0" algn="l" rtl="0">
              <a:spcBef>
                <a:spcPts val="0"/>
              </a:spcBef>
              <a:spcAft>
                <a:spcPts val="0"/>
              </a:spcAft>
              <a:buNone/>
            </a:pPr>
            <a:r>
              <a:rPr lang="en"/>
              <a:t>We have another issue, though - what if a student erroneously thinks they already know how to complete this task? Or what if they just don’t think about it in much detail? To address this issue, we created videos of a pair of calculus students working on the task. In each of these videos, the students demonstrate multiple reasonable ways of thinking about the problem; in some cases, they don’t reach a conclusion, and in others they reach a conclusion but express some skepticism about its accuracy.</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5d428feb31_0_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5d428feb31_0_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illustrate what we were talking about on the previous slide we are going to show an intellectual need video. </a:t>
            </a:r>
            <a:br>
              <a:rPr lang="en"/>
            </a:br>
            <a:endParaRPr/>
          </a:p>
          <a:p>
            <a:pPr marL="0" lvl="0" indent="0" algn="l" rtl="0">
              <a:spcBef>
                <a:spcPts val="0"/>
              </a:spcBef>
              <a:spcAft>
                <a:spcPts val="0"/>
              </a:spcAft>
              <a:buNone/>
            </a:pPr>
            <a:r>
              <a:rPr lang="en"/>
              <a:t>Take a moment to describe what they are about to see. Emphasize how the students in the video will not come to a resolution.</a:t>
            </a:r>
            <a:endParaRPr/>
          </a:p>
          <a:p>
            <a:pPr marL="0" lvl="0" indent="0" algn="l" rtl="0">
              <a:spcBef>
                <a:spcPts val="0"/>
              </a:spcBef>
              <a:spcAft>
                <a:spcPts val="0"/>
              </a:spcAft>
              <a:buNone/>
            </a:pPr>
            <a:endParaRPr/>
          </a:p>
          <a:p>
            <a:pPr marL="0" lvl="0" indent="0" algn="l" rtl="0">
              <a:spcBef>
                <a:spcPts val="0"/>
              </a:spcBef>
              <a:spcAft>
                <a:spcPts val="0"/>
              </a:spcAft>
              <a:buNone/>
            </a:pPr>
            <a:r>
              <a:rPr lang="en" b="1"/>
              <a:t>3 minutes</a:t>
            </a:r>
            <a:endParaRPr b="1"/>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5d428feb31_0_10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g5d428feb31_0_10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5 minute video</a:t>
            </a:r>
            <a:endParaRPr b="1"/>
          </a:p>
        </p:txBody>
      </p:sp>
      <p:sp>
        <p:nvSpPr>
          <p:cNvPr id="713" name="Google Shape;713;g5d428feb31_0_10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d428feb31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d428feb31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them report out. </a:t>
            </a:r>
            <a:endParaRPr/>
          </a:p>
          <a:p>
            <a:pPr marL="0" lvl="0" indent="0" algn="l" rtl="0">
              <a:spcBef>
                <a:spcPts val="0"/>
              </a:spcBef>
              <a:spcAft>
                <a:spcPts val="0"/>
              </a:spcAft>
              <a:buNone/>
            </a:pPr>
            <a:endParaRPr/>
          </a:p>
          <a:p>
            <a:pPr marL="0" lvl="0" indent="0" algn="l" rtl="0">
              <a:spcBef>
                <a:spcPts val="0"/>
              </a:spcBef>
              <a:spcAft>
                <a:spcPts val="0"/>
              </a:spcAft>
              <a:buNone/>
            </a:pPr>
            <a:r>
              <a:rPr lang="en"/>
              <a:t>Anticipate several questions.</a:t>
            </a:r>
            <a:endParaRPr/>
          </a:p>
          <a:p>
            <a:pPr marL="0" lvl="0" indent="0" algn="l" rtl="0">
              <a:spcBef>
                <a:spcPts val="0"/>
              </a:spcBef>
              <a:spcAft>
                <a:spcPts val="0"/>
              </a:spcAft>
              <a:buNone/>
            </a:pPr>
            <a:endParaRPr/>
          </a:p>
          <a:p>
            <a:pPr marL="0" lvl="0" indent="0" algn="l" rtl="0">
              <a:spcBef>
                <a:spcPts val="0"/>
              </a:spcBef>
              <a:spcAft>
                <a:spcPts val="0"/>
              </a:spcAft>
              <a:buNone/>
            </a:pPr>
            <a:r>
              <a:rPr lang="en" b="1"/>
              <a:t>10 minutes</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e4ca8d742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e4ca8d74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Interaction Slide - Next slide reveals answers</a:t>
            </a:r>
            <a:endParaRPr/>
          </a:p>
          <a:p>
            <a:pPr marL="0" lvl="0" indent="0" algn="l" rtl="0">
              <a:spcBef>
                <a:spcPts val="0"/>
              </a:spcBef>
              <a:spcAft>
                <a:spcPts val="0"/>
              </a:spcAft>
              <a:buNone/>
            </a:pPr>
            <a:r>
              <a:rPr lang="en"/>
              <a:t>Have instructors use the table to guess the percentages. Give time for each instructor to at least have a % in mind. </a:t>
            </a:r>
            <a:endParaRPr/>
          </a:p>
          <a:p>
            <a:pPr marL="457200" lvl="0" indent="-298450" algn="l" rtl="0">
              <a:spcBef>
                <a:spcPts val="0"/>
              </a:spcBef>
              <a:spcAft>
                <a:spcPts val="0"/>
              </a:spcAft>
              <a:buSzPts val="1100"/>
              <a:buChar char="●"/>
            </a:pPr>
            <a:r>
              <a:rPr lang="en"/>
              <a:t>% of students that expect to earn an A?</a:t>
            </a:r>
            <a:endParaRPr/>
          </a:p>
          <a:p>
            <a:pPr marL="457200" lvl="0" indent="-298450" algn="l" rtl="0">
              <a:spcBef>
                <a:spcPts val="0"/>
              </a:spcBef>
              <a:spcAft>
                <a:spcPts val="0"/>
              </a:spcAft>
              <a:buSzPts val="1100"/>
              <a:buChar char="●"/>
            </a:pPr>
            <a:r>
              <a:rPr lang="en"/>
              <a:t>% of students that expect to earn a B?</a:t>
            </a:r>
            <a:endParaRPr/>
          </a:p>
          <a:p>
            <a:pPr marL="0" lvl="0" indent="0" algn="l" rtl="0">
              <a:spcBef>
                <a:spcPts val="0"/>
              </a:spcBef>
              <a:spcAft>
                <a:spcPts val="0"/>
              </a:spcAft>
              <a:buNone/>
            </a:pPr>
            <a:endParaRPr/>
          </a:p>
          <a:p>
            <a:pPr marL="0" lvl="0" indent="0" algn="l" rtl="0">
              <a:spcBef>
                <a:spcPts val="0"/>
              </a:spcBef>
              <a:spcAft>
                <a:spcPts val="0"/>
              </a:spcAft>
              <a:buNone/>
            </a:pPr>
            <a:r>
              <a:rPr lang="en" b="1"/>
              <a:t>1 minute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2013 Paper: </a:t>
            </a:r>
            <a:r>
              <a:rPr lang="en" u="sng">
                <a:solidFill>
                  <a:schemeClr val="hlink"/>
                </a:solidFill>
                <a:hlinkClick r:id="rId3"/>
              </a:rPr>
              <a:t>https://www.tandfonline.com/doi/abs/10.1080/0020739X.2013.798874</a:t>
            </a:r>
            <a:endParaRPr b="1"/>
          </a:p>
          <a:p>
            <a:pPr marL="0" lvl="0" indent="0" algn="l" rtl="0">
              <a:spcBef>
                <a:spcPts val="0"/>
              </a:spcBef>
              <a:spcAft>
                <a:spcPts val="0"/>
              </a:spcAft>
              <a:buNone/>
            </a:pPr>
            <a:r>
              <a:rPr lang="en" b="1"/>
              <a:t>2015 Report: </a:t>
            </a:r>
            <a:r>
              <a:rPr lang="en" u="sng">
                <a:solidFill>
                  <a:schemeClr val="hlink"/>
                </a:solidFill>
                <a:hlinkClick r:id="rId4"/>
              </a:rPr>
              <a:t>https://www.maa.org/sites/default/files/pdf/cspcc/InsightsandRecommendations.pdf</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5d428feb31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5d428feb31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They likely already asked questions from the previous slide, but just in case.</a:t>
            </a:r>
            <a:endParaRPr/>
          </a:p>
          <a:p>
            <a:pPr marL="0" lvl="0" indent="0" algn="l" rtl="0">
              <a:spcBef>
                <a:spcPts val="0"/>
              </a:spcBef>
              <a:spcAft>
                <a:spcPts val="0"/>
              </a:spcAft>
              <a:buNone/>
            </a:pPr>
            <a:endParaRPr b="1"/>
          </a:p>
          <a:p>
            <a:pPr marL="0" lvl="0" indent="0" algn="l" rtl="0">
              <a:spcBef>
                <a:spcPts val="0"/>
              </a:spcBef>
              <a:spcAft>
                <a:spcPts val="0"/>
              </a:spcAft>
              <a:buNone/>
            </a:pPr>
            <a:r>
              <a:rPr lang="en" b="1"/>
              <a:t>1-5 minutes</a:t>
            </a:r>
            <a:endParaRPr b="1"/>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5d3d797dd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5d3d797dd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over each bullet.</a:t>
            </a:r>
            <a:endParaRPr/>
          </a:p>
          <a:p>
            <a:pPr marL="0" lvl="0" indent="0" algn="l" rtl="0">
              <a:spcBef>
                <a:spcPts val="0"/>
              </a:spcBef>
              <a:spcAft>
                <a:spcPts val="0"/>
              </a:spcAft>
              <a:buNone/>
            </a:pPr>
            <a:endParaRPr/>
          </a:p>
          <a:p>
            <a:pPr marL="0" lvl="0" indent="0" algn="l" rtl="0">
              <a:spcBef>
                <a:spcPts val="0"/>
              </a:spcBef>
              <a:spcAft>
                <a:spcPts val="0"/>
              </a:spcAft>
              <a:buNone/>
            </a:pPr>
            <a:r>
              <a:rPr lang="en" b="1"/>
              <a:t>1-2 minutes</a:t>
            </a:r>
            <a:endParaRPr b="1"/>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5d428feb31_0_1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5d428feb31_0_1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link is the one students will see - it randomly assigns them to a treatment</a:t>
            </a:r>
            <a:endParaRPr/>
          </a:p>
          <a:p>
            <a:pPr marL="0" lvl="0" indent="0" algn="l" rtl="0">
              <a:spcBef>
                <a:spcPts val="0"/>
              </a:spcBef>
              <a:spcAft>
                <a:spcPts val="0"/>
              </a:spcAft>
              <a:buNone/>
            </a:pPr>
            <a:endParaRPr/>
          </a:p>
          <a:p>
            <a:pPr marL="0" lvl="0" indent="0" algn="l" rtl="0">
              <a:spcBef>
                <a:spcPts val="0"/>
              </a:spcBef>
              <a:spcAft>
                <a:spcPts val="0"/>
              </a:spcAft>
              <a:buNone/>
            </a:pPr>
            <a:r>
              <a:rPr lang="en"/>
              <a:t>Second link is an example of one of the pages that the first page could bring them to</a:t>
            </a:r>
            <a:endParaRPr/>
          </a:p>
          <a:p>
            <a:pPr marL="0" lvl="0" indent="0" algn="l" rtl="0">
              <a:spcBef>
                <a:spcPts val="0"/>
              </a:spcBef>
              <a:spcAft>
                <a:spcPts val="0"/>
              </a:spcAft>
              <a:buNone/>
            </a:pPr>
            <a:endParaRPr b="1"/>
          </a:p>
          <a:p>
            <a:pPr marL="0" lvl="0" indent="0" algn="l" rtl="0">
              <a:spcBef>
                <a:spcPts val="0"/>
              </a:spcBef>
              <a:spcAft>
                <a:spcPts val="0"/>
              </a:spcAft>
              <a:buNone/>
            </a:pPr>
            <a:r>
              <a:rPr lang="en" b="1"/>
              <a:t>5-8 minutes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d3d797dd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d3d797dd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over each bullet.</a:t>
            </a:r>
            <a:endParaRPr/>
          </a:p>
          <a:p>
            <a:pPr marL="0" lvl="0" indent="0" algn="l" rtl="0">
              <a:spcBef>
                <a:spcPts val="0"/>
              </a:spcBef>
              <a:spcAft>
                <a:spcPts val="0"/>
              </a:spcAft>
              <a:buNone/>
            </a:pPr>
            <a:endParaRPr/>
          </a:p>
          <a:p>
            <a:pPr marL="0" lvl="0" indent="0" algn="l" rtl="0">
              <a:spcBef>
                <a:spcPts val="0"/>
              </a:spcBef>
              <a:spcAft>
                <a:spcPts val="0"/>
              </a:spcAft>
              <a:buNone/>
            </a:pPr>
            <a:r>
              <a:rPr lang="en" b="1"/>
              <a:t>1-2 minutes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5d3d797dd5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5d3d797dd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over each bullet.</a:t>
            </a:r>
            <a:endParaRPr/>
          </a:p>
          <a:p>
            <a:pPr marL="0" lvl="0" indent="0" algn="l" rtl="0">
              <a:spcBef>
                <a:spcPts val="0"/>
              </a:spcBef>
              <a:spcAft>
                <a:spcPts val="0"/>
              </a:spcAft>
              <a:buNone/>
            </a:pPr>
            <a:endParaRPr/>
          </a:p>
          <a:p>
            <a:pPr marL="0" lvl="0" indent="0" algn="l" rtl="0">
              <a:spcBef>
                <a:spcPts val="0"/>
              </a:spcBef>
              <a:spcAft>
                <a:spcPts val="0"/>
              </a:spcAft>
              <a:buNone/>
            </a:pPr>
            <a:r>
              <a:rPr lang="en" b="1"/>
              <a:t>1-2 minutes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f0b26a78d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5f0b26a78d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d3d797dd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d3d797dd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1-5 minutes?</a:t>
            </a:r>
            <a:endParaRPr b="1"/>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5d428feb31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5d428feb31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1 - 10 minutes</a:t>
            </a:r>
            <a:endParaRPr b="1"/>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5d3d797dd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5d3d797dd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3-5 minutes</a:t>
            </a:r>
            <a:endParaRPr b="1"/>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d3d797dd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d3d797dd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d428feb31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d428feb31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Less than 1 minute</a:t>
            </a:r>
            <a:endParaRPr b="1"/>
          </a:p>
          <a:p>
            <a:pPr marL="0" lvl="0" indent="0" algn="l" rtl="0">
              <a:spcBef>
                <a:spcPts val="0"/>
              </a:spcBef>
              <a:spcAft>
                <a:spcPts val="0"/>
              </a:spcAft>
              <a:buNone/>
            </a:pPr>
            <a:r>
              <a:rPr lang="en"/>
              <a:t>Typically gets a laugh from instructors but can be eye-opening about student expectations.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400"/>
              <a:buNone/>
              <a:defRPr sz="5400" b="0" i="0">
                <a:latin typeface="Gill Sans" panose="020B0502020104020203" pitchFamily="34" charset="-79"/>
                <a:cs typeface="Gill Sans" panose="020B0502020104020203" pitchFamily="34" charset="-79"/>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3000"/>
              <a:buNone/>
              <a:defRPr sz="13000" b="0" i="0">
                <a:solidFill>
                  <a:schemeClr val="accent3"/>
                </a:solidFill>
                <a:latin typeface="Gill Sans" panose="020B0502020104020203" pitchFamily="34" charset="-79"/>
                <a:cs typeface="Gill Sans" panose="020B0502020104020203" pitchFamily="34" charset="-79"/>
              </a:defRPr>
            </a:lvl1pPr>
            <a:lvl2pPr lvl="1" algn="ctr" rtl="0">
              <a:spcBef>
                <a:spcPts val="0"/>
              </a:spcBef>
              <a:spcAft>
                <a:spcPts val="0"/>
              </a:spcAft>
              <a:buClr>
                <a:schemeClr val="accent3"/>
              </a:buClr>
              <a:buSzPts val="13000"/>
              <a:buNone/>
              <a:defRPr sz="13000">
                <a:solidFill>
                  <a:schemeClr val="accent3"/>
                </a:solidFill>
              </a:defRPr>
            </a:lvl2pPr>
            <a:lvl3pPr lvl="2" algn="ctr" rtl="0">
              <a:spcBef>
                <a:spcPts val="0"/>
              </a:spcBef>
              <a:spcAft>
                <a:spcPts val="0"/>
              </a:spcAft>
              <a:buClr>
                <a:schemeClr val="accent3"/>
              </a:buClr>
              <a:buSzPts val="13000"/>
              <a:buNone/>
              <a:defRPr sz="13000">
                <a:solidFill>
                  <a:schemeClr val="accent3"/>
                </a:solidFill>
              </a:defRPr>
            </a:lvl3pPr>
            <a:lvl4pPr lvl="3" algn="ctr" rtl="0">
              <a:spcBef>
                <a:spcPts val="0"/>
              </a:spcBef>
              <a:spcAft>
                <a:spcPts val="0"/>
              </a:spcAft>
              <a:buClr>
                <a:schemeClr val="accent3"/>
              </a:buClr>
              <a:buSzPts val="13000"/>
              <a:buNone/>
              <a:defRPr sz="13000">
                <a:solidFill>
                  <a:schemeClr val="accent3"/>
                </a:solidFill>
              </a:defRPr>
            </a:lvl4pPr>
            <a:lvl5pPr lvl="4" algn="ctr" rtl="0">
              <a:spcBef>
                <a:spcPts val="0"/>
              </a:spcBef>
              <a:spcAft>
                <a:spcPts val="0"/>
              </a:spcAft>
              <a:buClr>
                <a:schemeClr val="accent3"/>
              </a:buClr>
              <a:buSzPts val="13000"/>
              <a:buNone/>
              <a:defRPr sz="13000">
                <a:solidFill>
                  <a:schemeClr val="accent3"/>
                </a:solidFill>
              </a:defRPr>
            </a:lvl5pPr>
            <a:lvl6pPr lvl="5" algn="ctr" rtl="0">
              <a:spcBef>
                <a:spcPts val="0"/>
              </a:spcBef>
              <a:spcAft>
                <a:spcPts val="0"/>
              </a:spcAft>
              <a:buClr>
                <a:schemeClr val="accent3"/>
              </a:buClr>
              <a:buSzPts val="13000"/>
              <a:buNone/>
              <a:defRPr sz="13000">
                <a:solidFill>
                  <a:schemeClr val="accent3"/>
                </a:solidFill>
              </a:defRPr>
            </a:lvl6pPr>
            <a:lvl7pPr lvl="6" algn="ctr" rtl="0">
              <a:spcBef>
                <a:spcPts val="0"/>
              </a:spcBef>
              <a:spcAft>
                <a:spcPts val="0"/>
              </a:spcAft>
              <a:buClr>
                <a:schemeClr val="accent3"/>
              </a:buClr>
              <a:buSzPts val="13000"/>
              <a:buNone/>
              <a:defRPr sz="13000">
                <a:solidFill>
                  <a:schemeClr val="accent3"/>
                </a:solidFill>
              </a:defRPr>
            </a:lvl7pPr>
            <a:lvl8pPr lvl="7" algn="ctr" rtl="0">
              <a:spcBef>
                <a:spcPts val="0"/>
              </a:spcBef>
              <a:spcAft>
                <a:spcPts val="0"/>
              </a:spcAft>
              <a:buClr>
                <a:schemeClr val="accent3"/>
              </a:buClr>
              <a:buSzPts val="13000"/>
              <a:buNone/>
              <a:defRPr sz="13000">
                <a:solidFill>
                  <a:schemeClr val="accent3"/>
                </a:solidFill>
              </a:defRPr>
            </a:lvl8pPr>
            <a:lvl9pPr lvl="8" algn="ctr" rtl="0">
              <a:spcBef>
                <a:spcPts val="0"/>
              </a:spcBef>
              <a:spcAft>
                <a:spcPts val="0"/>
              </a:spcAft>
              <a:buClr>
                <a:schemeClr val="accent3"/>
              </a:buClr>
              <a:buSzPts val="13000"/>
              <a:buNone/>
              <a:defRPr sz="13000">
                <a:solidFill>
                  <a:schemeClr val="accent3"/>
                </a:solidFill>
              </a:defRPr>
            </a:lvl9pPr>
          </a:lstStyle>
          <a:p>
            <a:r>
              <a:rPr dirty="0"/>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Avenir"/>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4"/>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71" name="Google Shape;71;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Bullets" type="tx">
  <p:cSld name="TITLE_AND_BODY">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1812727" y="377725"/>
            <a:ext cx="5518500" cy="1157400"/>
          </a:xfrm>
          <a:prstGeom prst="rect">
            <a:avLst/>
          </a:prstGeom>
          <a:noFill/>
          <a:ln>
            <a:noFill/>
          </a:ln>
        </p:spPr>
        <p:txBody>
          <a:bodyPr spcFirstLastPara="1" wrap="square" lIns="46875" tIns="46875" rIns="46875" bIns="468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5"/>
          <p:cNvSpPr txBox="1">
            <a:spLocks noGrp="1"/>
          </p:cNvSpPr>
          <p:nvPr>
            <p:ph type="body" idx="1"/>
          </p:nvPr>
        </p:nvSpPr>
        <p:spPr>
          <a:xfrm>
            <a:off x="1812727" y="1571178"/>
            <a:ext cx="5518500" cy="2712300"/>
          </a:xfrm>
          <a:prstGeom prst="rect">
            <a:avLst/>
          </a:prstGeom>
          <a:noFill/>
          <a:ln>
            <a:noFill/>
          </a:ln>
        </p:spPr>
        <p:txBody>
          <a:bodyPr spcFirstLastPara="1" wrap="square" lIns="46875" tIns="46875" rIns="46875" bIns="46875" anchor="t" anchorCtr="0">
            <a:noAutofit/>
          </a:bodyPr>
          <a:lstStyle>
            <a:lvl1pPr marL="457200" lvl="0" indent="-317500" algn="l" rtl="0">
              <a:lnSpc>
                <a:spcPct val="90000"/>
              </a:lnSpc>
              <a:spcBef>
                <a:spcPts val="900"/>
              </a:spcBef>
              <a:spcAft>
                <a:spcPts val="0"/>
              </a:spcAft>
              <a:buClr>
                <a:schemeClr val="dk1"/>
              </a:buClr>
              <a:buSzPts val="1400"/>
              <a:buChar char="•"/>
              <a:defRPr/>
            </a:lvl1pPr>
            <a:lvl2pPr marL="914400" lvl="1" indent="-317500" algn="l" rtl="0">
              <a:lnSpc>
                <a:spcPct val="90000"/>
              </a:lnSpc>
              <a:spcBef>
                <a:spcPts val="900"/>
              </a:spcBef>
              <a:spcAft>
                <a:spcPts val="0"/>
              </a:spcAft>
              <a:buClr>
                <a:schemeClr val="dk1"/>
              </a:buClr>
              <a:buSzPts val="1400"/>
              <a:buChar char="•"/>
              <a:defRPr/>
            </a:lvl2pPr>
            <a:lvl3pPr marL="1371600" lvl="2" indent="-317500" algn="l" rtl="0">
              <a:lnSpc>
                <a:spcPct val="90000"/>
              </a:lnSpc>
              <a:spcBef>
                <a:spcPts val="900"/>
              </a:spcBef>
              <a:spcAft>
                <a:spcPts val="0"/>
              </a:spcAft>
              <a:buClr>
                <a:schemeClr val="dk1"/>
              </a:buClr>
              <a:buSzPts val="1400"/>
              <a:buChar char="•"/>
              <a:defRPr/>
            </a:lvl3pPr>
            <a:lvl4pPr marL="1828800" lvl="3" indent="-317500" algn="l" rtl="0">
              <a:lnSpc>
                <a:spcPct val="90000"/>
              </a:lnSpc>
              <a:spcBef>
                <a:spcPts val="900"/>
              </a:spcBef>
              <a:spcAft>
                <a:spcPts val="0"/>
              </a:spcAft>
              <a:buClr>
                <a:schemeClr val="dk1"/>
              </a:buClr>
              <a:buSzPts val="1400"/>
              <a:buChar char="•"/>
              <a:defRPr/>
            </a:lvl4pPr>
            <a:lvl5pPr marL="2286000" lvl="4" indent="-317500" algn="l" rtl="0">
              <a:lnSpc>
                <a:spcPct val="90000"/>
              </a:lnSpc>
              <a:spcBef>
                <a:spcPts val="9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5"/>
          <p:cNvSpPr txBox="1">
            <a:spLocks noGrp="1"/>
          </p:cNvSpPr>
          <p:nvPr>
            <p:ph type="sldNum" idx="12"/>
          </p:nvPr>
        </p:nvSpPr>
        <p:spPr>
          <a:xfrm>
            <a:off x="4479269" y="4651251"/>
            <a:ext cx="178800" cy="170700"/>
          </a:xfrm>
          <a:prstGeom prst="rect">
            <a:avLst/>
          </a:prstGeom>
          <a:noFill/>
          <a:ln>
            <a:noFill/>
          </a:ln>
        </p:spPr>
        <p:txBody>
          <a:bodyPr spcFirstLastPara="1" wrap="square" lIns="46875" tIns="46875" rIns="46875" bIns="46875" anchor="ctr" anchorCtr="0">
            <a:noAutofit/>
          </a:bodyPr>
          <a:lstStyle>
            <a:lvl1pPr marL="0" lvl="0" indent="0" algn="r" rtl="0">
              <a:spcBef>
                <a:spcPts val="0"/>
              </a:spcBef>
              <a:buNone/>
              <a:defRPr sz="800"/>
            </a:lvl1pPr>
            <a:lvl2pPr marL="0" lvl="1" indent="0" algn="r" rtl="0">
              <a:spcBef>
                <a:spcPts val="0"/>
              </a:spcBef>
              <a:buNone/>
              <a:defRPr sz="800"/>
            </a:lvl2pPr>
            <a:lvl3pPr marL="0" lvl="2" indent="0" algn="r" rtl="0">
              <a:spcBef>
                <a:spcPts val="0"/>
              </a:spcBef>
              <a:buNone/>
              <a:defRPr sz="800"/>
            </a:lvl3pPr>
            <a:lvl4pPr marL="0" lvl="3" indent="0" algn="r" rtl="0">
              <a:spcBef>
                <a:spcPts val="0"/>
              </a:spcBef>
              <a:buNone/>
              <a:defRPr sz="800"/>
            </a:lvl4pPr>
            <a:lvl5pPr marL="0" lvl="4" indent="0" algn="r" rtl="0">
              <a:spcBef>
                <a:spcPts val="0"/>
              </a:spcBef>
              <a:buNone/>
              <a:defRPr sz="800"/>
            </a:lvl5pPr>
            <a:lvl6pPr marL="0" lvl="5" indent="0" algn="r" rtl="0">
              <a:spcBef>
                <a:spcPts val="0"/>
              </a:spcBef>
              <a:buNone/>
              <a:defRPr sz="800"/>
            </a:lvl6pPr>
            <a:lvl7pPr marL="0" lvl="6" indent="0" algn="r" rtl="0">
              <a:spcBef>
                <a:spcPts val="0"/>
              </a:spcBef>
              <a:buNone/>
              <a:defRPr sz="800"/>
            </a:lvl7pPr>
            <a:lvl8pPr marL="0" lvl="7" indent="0" algn="r" rtl="0">
              <a:spcBef>
                <a:spcPts val="0"/>
              </a:spcBef>
              <a:buNone/>
              <a:defRPr sz="800"/>
            </a:lvl8pPr>
            <a:lvl9pPr marL="0" lvl="8" indent="0" algn="r" rtl="0">
              <a:spcBef>
                <a:spcPts val="0"/>
              </a:spcBef>
              <a:buNone/>
              <a:defRPr sz="800"/>
            </a:lvl9pPr>
          </a:lstStyle>
          <a:p>
            <a:pPr marL="0" lvl="0" indent="0" algn="r" rtl="0">
              <a:spcBef>
                <a:spcPts val="0"/>
              </a:spcBef>
              <a:spcAft>
                <a:spcPts val="0"/>
              </a:spcAft>
              <a:buNone/>
            </a:pPr>
            <a:fld id="{00000000-1234-1234-1234-123412341234}" type="slidenum">
              <a:rPr lang="en"/>
              <a:t>‹#›</a:t>
            </a:fld>
            <a:endParaRPr b="0" i="0" u="none" strike="noStrike" cap="none">
              <a:solidFill>
                <a:srgbClr val="888888"/>
              </a:solidFill>
              <a:latin typeface="Avenir"/>
              <a:ea typeface="Avenir"/>
              <a:cs typeface="Avenir"/>
              <a:sym typeface="Aveni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0" name="Google Shape;80;p1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1" name="Google Shape;81;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2" name="Google Shape;82;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3" name="Google Shape;83;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6" name="Google Shape;86;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7" name="Google Shape;87;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4500"/>
              <a:buFont typeface="Avenir"/>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0" name="Google Shape;90;p18"/>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91" name="Google Shape;91;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6" name="Google Shape;96;p19"/>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7" name="Google Shape;97;p19"/>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8" name="Google Shape;98;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9" name="Google Shape;99;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0" name="Google Shape;100;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3" name="Google Shape;103;p20"/>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04" name="Google Shape;104;p20"/>
          <p:cNvSpPr txBox="1">
            <a:spLocks noGrp="1"/>
          </p:cNvSpPr>
          <p:nvPr>
            <p:ph type="body" idx="2"/>
          </p:nvPr>
        </p:nvSpPr>
        <p:spPr>
          <a:xfrm>
            <a:off x="629841" y="1878806"/>
            <a:ext cx="38685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5" name="Google Shape;105;p20"/>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06" name="Google Shape;106;p20"/>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7" name="Google Shape;107;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2" name="Google Shape;112;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3" name="Google Shape;113;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b="0" i="0">
                <a:latin typeface="Gill Sans" panose="020B0502020104020203" pitchFamily="34" charset="-79"/>
                <a:cs typeface="Gill Sans" panose="020B0502020104020203" pitchFamily="34" charset="-79"/>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dirty="0"/>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b="0" i="0">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Avenir"/>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7" name="Google Shape;117;p22"/>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18" name="Google Shape;118;p22"/>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9" name="Google Shape;119;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0" name="Google Shape;120;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Avenir"/>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4" name="Google Shape;124;p23"/>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venir"/>
                <a:ea typeface="Avenir"/>
                <a:cs typeface="Avenir"/>
                <a:sym typeface="Avenir"/>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venir"/>
                <a:ea typeface="Avenir"/>
                <a:cs typeface="Avenir"/>
                <a:sym typeface="Avenir"/>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venir"/>
                <a:ea typeface="Avenir"/>
                <a:cs typeface="Avenir"/>
                <a:sym typeface="Avenir"/>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venir"/>
                <a:ea typeface="Avenir"/>
                <a:cs typeface="Avenir"/>
                <a:sym typeface="Avenir"/>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25" name="Google Shape;125;p23"/>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26" name="Google Shape;12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7" name="Google Shape;12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1" name="Google Shape;131;p24"/>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2" name="Google Shape;132;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3" name="Google Shape;133;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4" name="Google Shape;134;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7" name="Google Shape;137;p25"/>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8" name="Google Shape;138;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9" name="Google Shape;139;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0" name="Google Shape;140;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0" i="0">
                <a:latin typeface="Gill Sans" panose="020B0502020104020203" pitchFamily="34" charset="-79"/>
                <a:cs typeface="Gill Sans" panose="020B0502020104020203" pitchFamily="34" charset="-79"/>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0" i="0">
                <a:latin typeface="Gill Sans" panose="020B0502020104020203" pitchFamily="34" charset="-79"/>
                <a:cs typeface="Gill Sans" panose="020B0502020104020203" pitchFamily="34" charset="-79"/>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0" i="0">
                <a:latin typeface="Gill Sans" panose="020B0502020104020203" pitchFamily="34" charset="-79"/>
                <a:cs typeface="Gill Sans" panose="020B0502020104020203" pitchFamily="34" charset="-79"/>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0" i="0">
                <a:latin typeface="Gill Sans" panose="020B0502020104020203" pitchFamily="34" charset="-79"/>
                <a:cs typeface="Gill Sans" panose="020B0502020104020203" pitchFamily="34" charset="-79"/>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5400"/>
              <a:buNone/>
              <a:defRPr sz="5400" b="0" i="0">
                <a:solidFill>
                  <a:schemeClr val="dk2"/>
                </a:solidFill>
                <a:latin typeface="Gill Sans" panose="020B0502020104020203" pitchFamily="34" charset="-79"/>
                <a:cs typeface="Gill Sans" panose="020B0502020104020203" pitchFamily="34" charset="-79"/>
              </a:defRPr>
            </a:lvl1pPr>
            <a:lvl2pPr lvl="1" rtl="0">
              <a:spcBef>
                <a:spcPts val="0"/>
              </a:spcBef>
              <a:spcAft>
                <a:spcPts val="0"/>
              </a:spcAft>
              <a:buClr>
                <a:schemeClr val="dk2"/>
              </a:buClr>
              <a:buSzPts val="5400"/>
              <a:buNone/>
              <a:defRPr sz="5400" b="0">
                <a:solidFill>
                  <a:schemeClr val="dk2"/>
                </a:solidFill>
              </a:defRPr>
            </a:lvl2pPr>
            <a:lvl3pPr lvl="2" rtl="0">
              <a:spcBef>
                <a:spcPts val="0"/>
              </a:spcBef>
              <a:spcAft>
                <a:spcPts val="0"/>
              </a:spcAft>
              <a:buClr>
                <a:schemeClr val="dk2"/>
              </a:buClr>
              <a:buSzPts val="5400"/>
              <a:buNone/>
              <a:defRPr sz="5400" b="0">
                <a:solidFill>
                  <a:schemeClr val="dk2"/>
                </a:solidFill>
              </a:defRPr>
            </a:lvl3pPr>
            <a:lvl4pPr lvl="3" rtl="0">
              <a:spcBef>
                <a:spcPts val="0"/>
              </a:spcBef>
              <a:spcAft>
                <a:spcPts val="0"/>
              </a:spcAft>
              <a:buClr>
                <a:schemeClr val="dk2"/>
              </a:buClr>
              <a:buSzPts val="5400"/>
              <a:buNone/>
              <a:defRPr sz="5400" b="0">
                <a:solidFill>
                  <a:schemeClr val="dk2"/>
                </a:solidFill>
              </a:defRPr>
            </a:lvl4pPr>
            <a:lvl5pPr lvl="4" rtl="0">
              <a:spcBef>
                <a:spcPts val="0"/>
              </a:spcBef>
              <a:spcAft>
                <a:spcPts val="0"/>
              </a:spcAft>
              <a:buClr>
                <a:schemeClr val="dk2"/>
              </a:buClr>
              <a:buSzPts val="5400"/>
              <a:buNone/>
              <a:defRPr sz="5400" b="0">
                <a:solidFill>
                  <a:schemeClr val="dk2"/>
                </a:solidFill>
              </a:defRPr>
            </a:lvl5pPr>
            <a:lvl6pPr lvl="5" rtl="0">
              <a:spcBef>
                <a:spcPts val="0"/>
              </a:spcBef>
              <a:spcAft>
                <a:spcPts val="0"/>
              </a:spcAft>
              <a:buClr>
                <a:schemeClr val="dk2"/>
              </a:buClr>
              <a:buSzPts val="5400"/>
              <a:buNone/>
              <a:defRPr sz="5400" b="0">
                <a:solidFill>
                  <a:schemeClr val="dk2"/>
                </a:solidFill>
              </a:defRPr>
            </a:lvl6pPr>
            <a:lvl7pPr lvl="6" rtl="0">
              <a:spcBef>
                <a:spcPts val="0"/>
              </a:spcBef>
              <a:spcAft>
                <a:spcPts val="0"/>
              </a:spcAft>
              <a:buClr>
                <a:schemeClr val="dk2"/>
              </a:buClr>
              <a:buSzPts val="5400"/>
              <a:buNone/>
              <a:defRPr sz="5400" b="0">
                <a:solidFill>
                  <a:schemeClr val="dk2"/>
                </a:solidFill>
              </a:defRPr>
            </a:lvl7pPr>
            <a:lvl8pPr lvl="7" rtl="0">
              <a:spcBef>
                <a:spcPts val="0"/>
              </a:spcBef>
              <a:spcAft>
                <a:spcPts val="0"/>
              </a:spcAft>
              <a:buClr>
                <a:schemeClr val="dk2"/>
              </a:buClr>
              <a:buSzPts val="5400"/>
              <a:buNone/>
              <a:defRPr sz="5400" b="0">
                <a:solidFill>
                  <a:schemeClr val="dk2"/>
                </a:solidFill>
              </a:defRPr>
            </a:lvl8pPr>
            <a:lvl9pPr lvl="8" rtl="0">
              <a:spcBef>
                <a:spcPts val="0"/>
              </a:spcBef>
              <a:spcAft>
                <a:spcPts val="0"/>
              </a:spcAft>
              <a:buClr>
                <a:schemeClr val="dk2"/>
              </a:buClr>
              <a:buSzPts val="5400"/>
              <a:buNone/>
              <a:defRPr sz="5400" b="0">
                <a:solidFill>
                  <a:schemeClr val="dk2"/>
                </a:solidFill>
              </a:defRPr>
            </a:lvl9pPr>
          </a:lstStyle>
          <a:p>
            <a:endParaRPr dirty="0"/>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b="0" i="0">
                <a:latin typeface="Gill Sans" panose="020B0502020104020203" pitchFamily="34" charset="-79"/>
                <a:cs typeface="Gill Sans" panose="020B0502020104020203" pitchFamily="34" charset="-79"/>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dirty="0"/>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dirty="0"/>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b="0" i="0">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400"/>
              <a:buFont typeface="PT Sans Narrow"/>
              <a:buNone/>
              <a:defRPr sz="2400" b="0" i="0">
                <a:latin typeface="Gill Sans" panose="020B0502020104020203" pitchFamily="34" charset="-79"/>
                <a:ea typeface="Gill Sans" panose="020B0502020104020203" pitchFamily="34" charset="-79"/>
                <a:cs typeface="Gill Sans" panose="020B0502020104020203" pitchFamily="34" charset="-79"/>
                <a:sym typeface="PT Sans Narrow"/>
              </a:defRPr>
            </a:lvl1pPr>
          </a:lstStyle>
          <a:p>
            <a:endParaRPr dirty="0"/>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b="0" i="0"/>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Open Sans"/>
                <a:cs typeface="Arial" panose="020B0604020202020204" pitchFamily="34" charset="0"/>
                <a:sym typeface="Open Sans"/>
              </a:defRPr>
            </a:lvl1pPr>
            <a:lvl2pPr lvl="1" algn="r" rtl="0">
              <a:buNone/>
              <a:defRPr sz="1000">
                <a:solidFill>
                  <a:schemeClr val="dk2"/>
                </a:solidFill>
                <a:latin typeface="Open Sans"/>
                <a:ea typeface="Open Sans"/>
                <a:cs typeface="Open Sans"/>
                <a:sym typeface="Open Sans"/>
              </a:defRPr>
            </a:lvl2pPr>
            <a:lvl3pPr lvl="2" algn="r" rtl="0">
              <a:buNone/>
              <a:defRPr sz="1000">
                <a:solidFill>
                  <a:schemeClr val="dk2"/>
                </a:solidFill>
                <a:latin typeface="Open Sans"/>
                <a:ea typeface="Open Sans"/>
                <a:cs typeface="Open Sans"/>
                <a:sym typeface="Open Sans"/>
              </a:defRPr>
            </a:lvl3pPr>
            <a:lvl4pPr lvl="3" algn="r" rtl="0">
              <a:buNone/>
              <a:defRPr sz="1000">
                <a:solidFill>
                  <a:schemeClr val="dk2"/>
                </a:solidFill>
                <a:latin typeface="Open Sans"/>
                <a:ea typeface="Open Sans"/>
                <a:cs typeface="Open Sans"/>
                <a:sym typeface="Open Sans"/>
              </a:defRPr>
            </a:lvl4pPr>
            <a:lvl5pPr lvl="4" algn="r" rtl="0">
              <a:buNone/>
              <a:defRPr sz="1000">
                <a:solidFill>
                  <a:schemeClr val="dk2"/>
                </a:solidFill>
                <a:latin typeface="Open Sans"/>
                <a:ea typeface="Open Sans"/>
                <a:cs typeface="Open Sans"/>
                <a:sym typeface="Open Sans"/>
              </a:defRPr>
            </a:lvl5pPr>
            <a:lvl6pPr lvl="5" algn="r" rtl="0">
              <a:buNone/>
              <a:defRPr sz="1000">
                <a:solidFill>
                  <a:schemeClr val="dk2"/>
                </a:solidFill>
                <a:latin typeface="Open Sans"/>
                <a:ea typeface="Open Sans"/>
                <a:cs typeface="Open Sans"/>
                <a:sym typeface="Open Sans"/>
              </a:defRPr>
            </a:lvl6pPr>
            <a:lvl7pPr lvl="6" algn="r" rtl="0">
              <a:buNone/>
              <a:defRPr sz="1000">
                <a:solidFill>
                  <a:schemeClr val="dk2"/>
                </a:solidFill>
                <a:latin typeface="Open Sans"/>
                <a:ea typeface="Open Sans"/>
                <a:cs typeface="Open Sans"/>
                <a:sym typeface="Open Sans"/>
              </a:defRPr>
            </a:lvl7pPr>
            <a:lvl8pPr lvl="7" algn="r" rtl="0">
              <a:buNone/>
              <a:defRPr sz="1000">
                <a:solidFill>
                  <a:schemeClr val="dk2"/>
                </a:solidFill>
                <a:latin typeface="Open Sans"/>
                <a:ea typeface="Open Sans"/>
                <a:cs typeface="Open Sans"/>
                <a:sym typeface="Open Sans"/>
              </a:defRPr>
            </a:lvl8pPr>
            <a:lvl9pPr lvl="8" algn="r" rtl="0">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Gill Sans" panose="020B0502020104020203" pitchFamily="34" charset="-79"/>
          <a:ea typeface="Gill Sans" panose="020B0502020104020203" pitchFamily="34" charset="-79"/>
          <a:cs typeface="Gill Sans" panose="020B05020201040202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Avenir"/>
              <a:buNone/>
              <a:defRPr sz="3300" b="0" i="0" u="none" strike="noStrike" cap="none">
                <a:solidFill>
                  <a:schemeClr val="dk1"/>
                </a:solidFill>
                <a:latin typeface="Avenir"/>
                <a:ea typeface="Avenir"/>
                <a:cs typeface="Avenir"/>
                <a:sym typeface="Avenir"/>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4" name="Google Shape;64;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venir"/>
                <a:ea typeface="Avenir"/>
                <a:cs typeface="Avenir"/>
                <a:sym typeface="Avenir"/>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venir"/>
                <a:ea typeface="Avenir"/>
                <a:cs typeface="Avenir"/>
                <a:sym typeface="Avenir"/>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5" name="Google Shape;65;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venir"/>
                <a:ea typeface="Avenir"/>
                <a:cs typeface="Avenir"/>
                <a:sym typeface="Avenir"/>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6" name="Google Shape;66;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venir"/>
                <a:ea typeface="Avenir"/>
                <a:cs typeface="Avenir"/>
                <a:sym typeface="Avenir"/>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7" name="Google Shape;67;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venir"/>
                <a:ea typeface="Avenir"/>
                <a:cs typeface="Avenir"/>
                <a:sym typeface="Avenir"/>
              </a:defRPr>
            </a:lvl1pPr>
            <a:lvl2pPr marL="0" marR="0" lvl="1" indent="0" algn="r" rtl="0">
              <a:spcBef>
                <a:spcPts val="0"/>
              </a:spcBef>
              <a:buNone/>
              <a:defRPr sz="900" b="0" i="0" u="none" strike="noStrike" cap="none">
                <a:solidFill>
                  <a:srgbClr val="888888"/>
                </a:solidFill>
                <a:latin typeface="Avenir"/>
                <a:ea typeface="Avenir"/>
                <a:cs typeface="Avenir"/>
                <a:sym typeface="Avenir"/>
              </a:defRPr>
            </a:lvl2pPr>
            <a:lvl3pPr marL="0" marR="0" lvl="2" indent="0" algn="r" rtl="0">
              <a:spcBef>
                <a:spcPts val="0"/>
              </a:spcBef>
              <a:buNone/>
              <a:defRPr sz="900" b="0" i="0" u="none" strike="noStrike" cap="none">
                <a:solidFill>
                  <a:srgbClr val="888888"/>
                </a:solidFill>
                <a:latin typeface="Avenir"/>
                <a:ea typeface="Avenir"/>
                <a:cs typeface="Avenir"/>
                <a:sym typeface="Avenir"/>
              </a:defRPr>
            </a:lvl3pPr>
            <a:lvl4pPr marL="0" marR="0" lvl="3" indent="0" algn="r" rtl="0">
              <a:spcBef>
                <a:spcPts val="0"/>
              </a:spcBef>
              <a:buNone/>
              <a:defRPr sz="900" b="0" i="0" u="none" strike="noStrike" cap="none">
                <a:solidFill>
                  <a:srgbClr val="888888"/>
                </a:solidFill>
                <a:latin typeface="Avenir"/>
                <a:ea typeface="Avenir"/>
                <a:cs typeface="Avenir"/>
                <a:sym typeface="Avenir"/>
              </a:defRPr>
            </a:lvl4pPr>
            <a:lvl5pPr marL="0" marR="0" lvl="4" indent="0" algn="r" rtl="0">
              <a:spcBef>
                <a:spcPts val="0"/>
              </a:spcBef>
              <a:buNone/>
              <a:defRPr sz="900" b="0" i="0" u="none" strike="noStrike" cap="none">
                <a:solidFill>
                  <a:srgbClr val="888888"/>
                </a:solidFill>
                <a:latin typeface="Avenir"/>
                <a:ea typeface="Avenir"/>
                <a:cs typeface="Avenir"/>
                <a:sym typeface="Avenir"/>
              </a:defRPr>
            </a:lvl5pPr>
            <a:lvl6pPr marL="0" marR="0" lvl="5" indent="0" algn="r" rtl="0">
              <a:spcBef>
                <a:spcPts val="0"/>
              </a:spcBef>
              <a:buNone/>
              <a:defRPr sz="900" b="0" i="0" u="none" strike="noStrike" cap="none">
                <a:solidFill>
                  <a:srgbClr val="888888"/>
                </a:solidFill>
                <a:latin typeface="Avenir"/>
                <a:ea typeface="Avenir"/>
                <a:cs typeface="Avenir"/>
                <a:sym typeface="Avenir"/>
              </a:defRPr>
            </a:lvl6pPr>
            <a:lvl7pPr marL="0" marR="0" lvl="6" indent="0" algn="r" rtl="0">
              <a:spcBef>
                <a:spcPts val="0"/>
              </a:spcBef>
              <a:buNone/>
              <a:defRPr sz="900" b="0" i="0" u="none" strike="noStrike" cap="none">
                <a:solidFill>
                  <a:srgbClr val="888888"/>
                </a:solidFill>
                <a:latin typeface="Avenir"/>
                <a:ea typeface="Avenir"/>
                <a:cs typeface="Avenir"/>
                <a:sym typeface="Avenir"/>
              </a:defRPr>
            </a:lvl7pPr>
            <a:lvl8pPr marL="0" marR="0" lvl="7" indent="0" algn="r" rtl="0">
              <a:spcBef>
                <a:spcPts val="0"/>
              </a:spcBef>
              <a:buNone/>
              <a:defRPr sz="900" b="0" i="0" u="none" strike="noStrike" cap="none">
                <a:solidFill>
                  <a:srgbClr val="888888"/>
                </a:solidFill>
                <a:latin typeface="Avenir"/>
                <a:ea typeface="Avenir"/>
                <a:cs typeface="Avenir"/>
                <a:sym typeface="Avenir"/>
              </a:defRPr>
            </a:lvl8pPr>
            <a:lvl9pPr marL="0" marR="0" lvl="8" indent="0" algn="r" rtl="0">
              <a:spcBef>
                <a:spcPts val="0"/>
              </a:spcBef>
              <a:buNone/>
              <a:defRPr sz="900"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9olW1h1kVro"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alcvids.org/vid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drive.google.com/file/d/1LLGLUjQtMxvGfphvBBYi1HY3R0VXEVXV/view"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hyperlink" Target="http://drive.google.com/file/d/16beJRjdmMXtRMCi3zJeDx9qr49L24O2b/view"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p8mA9OFKgIQ"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hyperlink" Target="http://drive.google.com/file/d/1oRIBCa-OPKho2A3DKf_EH6g4rhqUW_JE/view"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hyperlink" Target="https://calcvids.org/vids/"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calcvids.org/vids/"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drive.google.com/file/d/1sp1yEXWTSzAcON8hdQV-3KaGcAcmM346/view"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drive.google.com/file/d/1Z4vCd0q4N3rGXsFTopLXQIyyihIZP_zz/view"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www.youtube.com/watch?v=hBGkqad138Y" TargetMode="External"/><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www.youtube.com/watch?v=Cf9d-coYmjw" TargetMode="External"/><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www.youtube.com/watch?v=2ok3DhmBBx8" TargetMode="External"/><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33.jp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hyperlink" Target="http://www.youtube.com/watch?v=BIA5JBI-VVo"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35.jp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http://www.youtube.com/watch?v=S1kO1_aQlPk"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41.jp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calcvids.org/vids/"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hyperlink" Target="https://ximera.osu.edu/calcvidstest/in/v/croc" TargetMode="External"/><Relationship Id="rId4" Type="http://schemas.openxmlformats.org/officeDocument/2006/relationships/hyperlink" Target="https://ximera.osu.edu/calcvidstest/intro/intro"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ximera.osu.edu/calcvidstest/intro/intro"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5" Type="http://schemas.openxmlformats.org/officeDocument/2006/relationships/hyperlink" Target="https://ximera.osu.edu/calcvidstest/survey/survey/survey" TargetMode="External"/><Relationship Id="rId4" Type="http://schemas.openxmlformats.org/officeDocument/2006/relationships/hyperlink" Target="https://calcvids.org/vids"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mailto:mthomas7@ithaca.edu" TargetMode="External"/><Relationship Id="rId7" Type="http://schemas.openxmlformats.org/officeDocument/2006/relationships/hyperlink" Target="https://groups.google.com/forum/#!forum/calcvids"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hyperlink" Target="mailto:jasonm@uca.edu" TargetMode="External"/><Relationship Id="rId5" Type="http://schemas.openxmlformats.org/officeDocument/2006/relationships/hyperlink" Target="mailto:michael.tallman@okstate.edu" TargetMode="External"/><Relationship Id="rId4" Type="http://schemas.openxmlformats.org/officeDocument/2006/relationships/hyperlink" Target="mailto:aweinberg@ithaca.edu"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152400" y="2164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Calculus Videos Project</a:t>
            </a:r>
            <a:endParaRPr dirty="0"/>
          </a:p>
        </p:txBody>
      </p:sp>
      <p:sp>
        <p:nvSpPr>
          <p:cNvPr id="146" name="Google Shape;146;p26"/>
          <p:cNvSpPr txBox="1">
            <a:spLocks noGrp="1"/>
          </p:cNvSpPr>
          <p:nvPr>
            <p:ph type="title"/>
          </p:nvPr>
        </p:nvSpPr>
        <p:spPr>
          <a:xfrm>
            <a:off x="6317600" y="216425"/>
            <a:ext cx="2517300" cy="70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t>Calcvids.org</a:t>
            </a:r>
            <a:endParaRPr dirty="0"/>
          </a:p>
        </p:txBody>
      </p:sp>
      <p:pic>
        <p:nvPicPr>
          <p:cNvPr id="147" name="Google Shape;147;p26"/>
          <p:cNvPicPr preferRelativeResize="0"/>
          <p:nvPr/>
        </p:nvPicPr>
        <p:blipFill rotWithShape="1">
          <a:blip r:embed="rId3">
            <a:alphaModFix/>
          </a:blip>
          <a:srcRect b="23153"/>
          <a:stretch/>
        </p:blipFill>
        <p:spPr>
          <a:xfrm>
            <a:off x="0" y="1019924"/>
            <a:ext cx="9144000" cy="2596050"/>
          </a:xfrm>
          <a:prstGeom prst="rect">
            <a:avLst/>
          </a:prstGeom>
          <a:noFill/>
          <a:ln>
            <a:noFill/>
          </a:ln>
        </p:spPr>
      </p:pic>
      <p:pic>
        <p:nvPicPr>
          <p:cNvPr id="148" name="Google Shape;148;p26"/>
          <p:cNvPicPr preferRelativeResize="0"/>
          <p:nvPr/>
        </p:nvPicPr>
        <p:blipFill>
          <a:blip r:embed="rId4">
            <a:alphaModFix/>
          </a:blip>
          <a:stretch>
            <a:fillRect/>
          </a:stretch>
        </p:blipFill>
        <p:spPr>
          <a:xfrm>
            <a:off x="152400" y="3771700"/>
            <a:ext cx="1076827" cy="1082425"/>
          </a:xfrm>
          <a:prstGeom prst="rect">
            <a:avLst/>
          </a:prstGeom>
          <a:noFill/>
          <a:ln>
            <a:noFill/>
          </a:ln>
        </p:spPr>
      </p:pic>
      <p:sp>
        <p:nvSpPr>
          <p:cNvPr id="149" name="Google Shape;149;p26"/>
          <p:cNvSpPr txBox="1"/>
          <p:nvPr/>
        </p:nvSpPr>
        <p:spPr>
          <a:xfrm>
            <a:off x="1318375" y="3858575"/>
            <a:ext cx="3626100" cy="9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This material is based upon work supported by the National Science Foundation under Awards DUE # 1712312, DUE # 1711837 and </a:t>
            </a:r>
            <a:br>
              <a:rPr lang="en" sz="1200">
                <a:latin typeface="Montserrat"/>
                <a:ea typeface="Montserrat"/>
                <a:cs typeface="Montserrat"/>
                <a:sym typeface="Montserrat"/>
              </a:rPr>
            </a:br>
            <a:r>
              <a:rPr lang="en" sz="1200">
                <a:latin typeface="Montserrat"/>
                <a:ea typeface="Montserrat"/>
                <a:cs typeface="Montserrat"/>
                <a:sym typeface="Montserrat"/>
              </a:rPr>
              <a:t>DUE # 1710377</a:t>
            </a:r>
            <a:endParaRPr sz="12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National Situation in First Semester Calculus</a:t>
            </a:r>
            <a:endParaRPr dirty="0"/>
          </a:p>
          <a:p>
            <a:pPr marL="0" lvl="0" indent="0" algn="l" rtl="0">
              <a:spcBef>
                <a:spcPts val="0"/>
              </a:spcBef>
              <a:spcAft>
                <a:spcPts val="0"/>
              </a:spcAft>
              <a:buNone/>
            </a:pPr>
            <a:endParaRPr dirty="0"/>
          </a:p>
        </p:txBody>
      </p:sp>
      <p:sp>
        <p:nvSpPr>
          <p:cNvPr id="231" name="Google Shape;231;p3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282575" lvl="0" indent="-282575" algn="l" rtl="0">
              <a:lnSpc>
                <a:spcPct val="100000"/>
              </a:lnSpc>
              <a:spcBef>
                <a:spcPts val="0"/>
              </a:spcBef>
              <a:spcAft>
                <a:spcPts val="0"/>
              </a:spcAft>
              <a:buClr>
                <a:srgbClr val="000000"/>
              </a:buClr>
              <a:buSzPts val="2200"/>
              <a:buFont typeface="Avenir"/>
              <a:buChar char="●"/>
            </a:pPr>
            <a:r>
              <a:rPr lang="en" sz="2400">
                <a:solidFill>
                  <a:srgbClr val="000000"/>
                </a:solidFill>
                <a:latin typeface="Avenir"/>
                <a:ea typeface="Avenir"/>
                <a:cs typeface="Avenir"/>
                <a:sym typeface="Avenir"/>
              </a:rPr>
              <a:t>Reality:</a:t>
            </a:r>
            <a:endParaRPr sz="1800">
              <a:solidFill>
                <a:srgbClr val="000000"/>
              </a:solidFill>
              <a:latin typeface="Avenir"/>
              <a:ea typeface="Avenir"/>
              <a:cs typeface="Avenir"/>
              <a:sym typeface="Avenir"/>
            </a:endParaRPr>
          </a:p>
        </p:txBody>
      </p:sp>
      <p:graphicFrame>
        <p:nvGraphicFramePr>
          <p:cNvPr id="232" name="Google Shape;232;p36"/>
          <p:cNvGraphicFramePr/>
          <p:nvPr/>
        </p:nvGraphicFramePr>
        <p:xfrm>
          <a:off x="1371600" y="2024566"/>
          <a:ext cx="6096000" cy="685840"/>
        </p:xfrm>
        <a:graphic>
          <a:graphicData uri="http://schemas.openxmlformats.org/drawingml/2006/table">
            <a:tbl>
              <a:tblPr firstRow="1" bandRow="1">
                <a:noFill/>
                <a:tableStyleId>{806D8D7C-60A0-41B4-A704-A67D88E7BF95}</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0">
                <a:tc gridSpan="4">
                  <a:txBody>
                    <a:bodyPr/>
                    <a:lstStyle/>
                    <a:p>
                      <a:pPr marL="0" marR="0" lvl="0" indent="0" algn="l" rtl="0">
                        <a:spcBef>
                          <a:spcPts val="0"/>
                        </a:spcBef>
                        <a:spcAft>
                          <a:spcPts val="0"/>
                        </a:spcAft>
                        <a:buNone/>
                      </a:pPr>
                      <a:r>
                        <a:rPr lang="en" sz="1800" b="1">
                          <a:solidFill>
                            <a:schemeClr val="lt1"/>
                          </a:solidFill>
                          <a:latin typeface="Montserrat"/>
                          <a:ea typeface="Montserrat"/>
                          <a:cs typeface="Montserrat"/>
                          <a:sym typeface="Montserrat"/>
                        </a:rPr>
                        <a:t>Drop / Fail (≤D) / Withdraw Rate?</a:t>
                      </a:r>
                      <a:endParaRPr sz="1800" b="1">
                        <a:solidFill>
                          <a:schemeClr val="lt1"/>
                        </a:solidFill>
                        <a:latin typeface="Montserrat"/>
                        <a:ea typeface="Montserrat"/>
                        <a:cs typeface="Montserrat"/>
                        <a:sym typeface="Montserrat"/>
                      </a:endParaRPr>
                    </a:p>
                  </a:txBody>
                  <a:tcPr marL="68575" marR="68575" marT="34300" marB="34300">
                    <a:solidFill>
                      <a:srgbClr val="66666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ctr" rtl="0">
                        <a:spcBef>
                          <a:spcPts val="0"/>
                        </a:spcBef>
                        <a:spcAft>
                          <a:spcPts val="0"/>
                        </a:spcAft>
                        <a:buNone/>
                      </a:pPr>
                      <a:r>
                        <a:rPr lang="en" sz="1800" b="1"/>
                        <a:t>18%</a:t>
                      </a:r>
                      <a:endParaRPr sz="1800" b="1"/>
                    </a:p>
                  </a:txBody>
                  <a:tcPr marL="68575" marR="68575" marT="34300" marB="34300">
                    <a:solidFill>
                      <a:srgbClr val="D8D8D8"/>
                    </a:solidFill>
                  </a:tcPr>
                </a:tc>
                <a:tc>
                  <a:txBody>
                    <a:bodyPr/>
                    <a:lstStyle/>
                    <a:p>
                      <a:pPr marL="0" marR="0" lvl="0" indent="0" algn="ctr" rtl="0">
                        <a:spcBef>
                          <a:spcPts val="0"/>
                        </a:spcBef>
                        <a:spcAft>
                          <a:spcPts val="0"/>
                        </a:spcAft>
                        <a:buNone/>
                      </a:pPr>
                      <a:r>
                        <a:rPr lang="en" sz="1800" b="1"/>
                        <a:t>27%</a:t>
                      </a:r>
                      <a:endParaRPr sz="1800" b="1"/>
                    </a:p>
                  </a:txBody>
                  <a:tcPr marL="68575" marR="68575" marT="34300" marB="34300">
                    <a:solidFill>
                      <a:srgbClr val="D8D8D8"/>
                    </a:solidFill>
                  </a:tcPr>
                </a:tc>
                <a:tc>
                  <a:txBody>
                    <a:bodyPr/>
                    <a:lstStyle/>
                    <a:p>
                      <a:pPr marL="0" marR="0" lvl="0" indent="0" algn="ctr" rtl="0">
                        <a:spcBef>
                          <a:spcPts val="0"/>
                        </a:spcBef>
                        <a:spcAft>
                          <a:spcPts val="0"/>
                        </a:spcAft>
                        <a:buNone/>
                      </a:pPr>
                      <a:r>
                        <a:rPr lang="en" sz="1800" b="1"/>
                        <a:t>34%</a:t>
                      </a:r>
                      <a:endParaRPr sz="1800" b="1"/>
                    </a:p>
                  </a:txBody>
                  <a:tcPr marL="68575" marR="68575" marT="34300" marB="34300">
                    <a:solidFill>
                      <a:srgbClr val="D8D8D8"/>
                    </a:solidFill>
                  </a:tcPr>
                </a:tc>
                <a:tc>
                  <a:txBody>
                    <a:bodyPr/>
                    <a:lstStyle/>
                    <a:p>
                      <a:pPr marL="0" marR="0" lvl="0" indent="0" algn="ctr" rtl="0">
                        <a:spcBef>
                          <a:spcPts val="0"/>
                        </a:spcBef>
                        <a:spcAft>
                          <a:spcPts val="0"/>
                        </a:spcAft>
                        <a:buNone/>
                      </a:pPr>
                      <a:r>
                        <a:rPr lang="en" sz="1800" b="1"/>
                        <a:t>39%</a:t>
                      </a:r>
                      <a:endParaRPr sz="1800" b="1"/>
                    </a:p>
                  </a:txBody>
                  <a:tcPr marL="68575" marR="68575" marT="34300" marB="34300">
                    <a:solidFill>
                      <a:srgbClr val="D8D8D8"/>
                    </a:solidFill>
                  </a:tcPr>
                </a:tc>
                <a:extLst>
                  <a:ext uri="{0D108BD9-81ED-4DB2-BD59-A6C34878D82A}">
                    <a16:rowId xmlns:a16="http://schemas.microsoft.com/office/drawing/2014/main" val="10001"/>
                  </a:ext>
                </a:extLst>
              </a:tr>
            </a:tbl>
          </a:graphicData>
        </a:graphic>
      </p:graphicFrame>
      <p:sp>
        <p:nvSpPr>
          <p:cNvPr id="233" name="Google Shape;233;p36"/>
          <p:cNvSpPr txBox="1"/>
          <p:nvPr/>
        </p:nvSpPr>
        <p:spPr>
          <a:xfrm>
            <a:off x="1103300" y="4772225"/>
            <a:ext cx="78300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200" i="0" u="none" strike="noStrike" cap="none">
                <a:latin typeface="Montserrat"/>
                <a:ea typeface="Montserrat"/>
                <a:cs typeface="Montserrat"/>
                <a:sym typeface="Montserrat"/>
              </a:rPr>
              <a:t>Bressoud, Carlson, Mesa, &amp; Rasmussen, (2013); Bressoud, Mesa</a:t>
            </a:r>
            <a:r>
              <a:rPr lang="en" sz="1200">
                <a:latin typeface="Montserrat"/>
                <a:ea typeface="Montserrat"/>
                <a:cs typeface="Montserrat"/>
                <a:sym typeface="Montserrat"/>
              </a:rPr>
              <a:t>, &amp; Rasmussen, (2015)</a:t>
            </a:r>
            <a:endParaRPr sz="1200">
              <a:latin typeface="Montserrat"/>
              <a:ea typeface="Montserrat"/>
              <a:cs typeface="Montserrat"/>
              <a:sym typeface="Montserrat"/>
            </a:endParaRPr>
          </a:p>
        </p:txBody>
      </p:sp>
      <p:sp>
        <p:nvSpPr>
          <p:cNvPr id="234" name="Google Shape;234;p36"/>
          <p:cNvSpPr txBox="1"/>
          <p:nvPr/>
        </p:nvSpPr>
        <p:spPr>
          <a:xfrm>
            <a:off x="1103300" y="4772225"/>
            <a:ext cx="78300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200" i="0" u="none" strike="noStrike" cap="none">
                <a:latin typeface="Montserrat"/>
                <a:ea typeface="Montserrat"/>
                <a:cs typeface="Montserrat"/>
                <a:sym typeface="Montserrat"/>
              </a:rPr>
              <a:t>Bressoud, Carlson, Mesa, &amp; Rasmussen, (2013); Bressoud, Mesa</a:t>
            </a:r>
            <a:r>
              <a:rPr lang="en" sz="1200">
                <a:latin typeface="Montserrat"/>
                <a:ea typeface="Montserrat"/>
                <a:cs typeface="Montserrat"/>
                <a:sym typeface="Montserrat"/>
              </a:rPr>
              <a:t>, &amp; Rasmussen, (2015)</a:t>
            </a:r>
            <a:endParaRPr sz="1200">
              <a:latin typeface="Montserrat"/>
              <a:ea typeface="Montserrat"/>
              <a:cs typeface="Montserrat"/>
              <a:sym typeface="Montserrat"/>
            </a:endParaRPr>
          </a:p>
        </p:txBody>
      </p:sp>
      <p:pic>
        <p:nvPicPr>
          <p:cNvPr id="235" name="Google Shape;235;p36"/>
          <p:cNvPicPr preferRelativeResize="0"/>
          <p:nvPr/>
        </p:nvPicPr>
        <p:blipFill>
          <a:blip r:embed="rId3">
            <a:alphaModFix/>
          </a:blip>
          <a:stretch>
            <a:fillRect/>
          </a:stretch>
        </p:blipFill>
        <p:spPr>
          <a:xfrm>
            <a:off x="0" y="4338175"/>
            <a:ext cx="1882500" cy="772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National Situation in First Semester Calculus</a:t>
            </a:r>
            <a:endParaRPr dirty="0"/>
          </a:p>
          <a:p>
            <a:pPr marL="0" lvl="0" indent="0" algn="l" rtl="0">
              <a:spcBef>
                <a:spcPts val="0"/>
              </a:spcBef>
              <a:spcAft>
                <a:spcPts val="0"/>
              </a:spcAft>
              <a:buNone/>
            </a:pPr>
            <a:endParaRPr dirty="0"/>
          </a:p>
        </p:txBody>
      </p:sp>
      <p:sp>
        <p:nvSpPr>
          <p:cNvPr id="241" name="Google Shape;241;p37"/>
          <p:cNvSpPr txBox="1">
            <a:spLocks noGrp="1"/>
          </p:cNvSpPr>
          <p:nvPr>
            <p:ph type="body" idx="1"/>
          </p:nvPr>
        </p:nvSpPr>
        <p:spPr>
          <a:xfrm>
            <a:off x="311700" y="1266325"/>
            <a:ext cx="4035900" cy="330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dirty="0">
                <a:solidFill>
                  <a:srgbClr val="000000"/>
                </a:solidFill>
                <a:latin typeface="Avenir"/>
                <a:ea typeface="Avenir"/>
                <a:cs typeface="Avenir"/>
                <a:sym typeface="Avenir"/>
              </a:rPr>
              <a:t>Reality:</a:t>
            </a:r>
            <a:endParaRPr sz="1800" dirty="0">
              <a:solidFill>
                <a:srgbClr val="000000"/>
              </a:solidFill>
              <a:latin typeface="Avenir"/>
              <a:ea typeface="Avenir"/>
              <a:cs typeface="Avenir"/>
              <a:sym typeface="Avenir"/>
            </a:endParaRPr>
          </a:p>
          <a:p>
            <a:pPr marL="282575" lvl="0" indent="-295275" algn="l" rtl="0">
              <a:lnSpc>
                <a:spcPct val="100000"/>
              </a:lnSpc>
              <a:spcBef>
                <a:spcPts val="600"/>
              </a:spcBef>
              <a:spcAft>
                <a:spcPts val="0"/>
              </a:spcAft>
              <a:buClr>
                <a:srgbClr val="000000"/>
              </a:buClr>
              <a:buSzPts val="2400"/>
              <a:buFont typeface="Avenir"/>
              <a:buChar char="●"/>
            </a:pPr>
            <a:r>
              <a:rPr lang="en" sz="2400" dirty="0">
                <a:solidFill>
                  <a:srgbClr val="000000"/>
                </a:solidFill>
                <a:latin typeface="Avenir"/>
                <a:ea typeface="Avenir"/>
                <a:cs typeface="Avenir"/>
                <a:sym typeface="Avenir"/>
              </a:rPr>
              <a:t>27% overall drop-fail(≤D)-withdraw rate</a:t>
            </a:r>
            <a:endParaRPr sz="2400" dirty="0">
              <a:solidFill>
                <a:srgbClr val="000000"/>
              </a:solidFill>
              <a:latin typeface="Avenir"/>
              <a:ea typeface="Avenir"/>
              <a:cs typeface="Avenir"/>
              <a:sym typeface="Avenir"/>
            </a:endParaRPr>
          </a:p>
        </p:txBody>
      </p:sp>
      <p:sp>
        <p:nvSpPr>
          <p:cNvPr id="242" name="Google Shape;242;p37"/>
          <p:cNvSpPr txBox="1"/>
          <p:nvPr/>
        </p:nvSpPr>
        <p:spPr>
          <a:xfrm>
            <a:off x="1103300" y="4772225"/>
            <a:ext cx="78300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200" i="0" u="none" strike="noStrike" cap="none">
                <a:latin typeface="Montserrat"/>
                <a:ea typeface="Montserrat"/>
                <a:cs typeface="Montserrat"/>
                <a:sym typeface="Montserrat"/>
              </a:rPr>
              <a:t>Bressoud, Carlson, Mesa, &amp; Rasmussen, (2013); Bressoud, Mesa</a:t>
            </a:r>
            <a:r>
              <a:rPr lang="en" sz="1200">
                <a:latin typeface="Montserrat"/>
                <a:ea typeface="Montserrat"/>
                <a:cs typeface="Montserrat"/>
                <a:sym typeface="Montserrat"/>
              </a:rPr>
              <a:t>, &amp; Rasmussen, (2015)</a:t>
            </a:r>
            <a:endParaRPr sz="1200">
              <a:latin typeface="Montserrat"/>
              <a:ea typeface="Montserrat"/>
              <a:cs typeface="Montserrat"/>
              <a:sym typeface="Montserrat"/>
            </a:endParaRPr>
          </a:p>
        </p:txBody>
      </p:sp>
      <p:pic>
        <p:nvPicPr>
          <p:cNvPr id="243" name="Google Shape;243;p37"/>
          <p:cNvPicPr preferRelativeResize="0"/>
          <p:nvPr/>
        </p:nvPicPr>
        <p:blipFill>
          <a:blip r:embed="rId3">
            <a:alphaModFix/>
          </a:blip>
          <a:stretch>
            <a:fillRect/>
          </a:stretch>
        </p:blipFill>
        <p:spPr>
          <a:xfrm>
            <a:off x="0" y="4338175"/>
            <a:ext cx="1882500" cy="772650"/>
          </a:xfrm>
          <a:prstGeom prst="rect">
            <a:avLst/>
          </a:prstGeom>
          <a:noFill/>
          <a:ln>
            <a:noFill/>
          </a:ln>
        </p:spPr>
      </p:pic>
      <p:pic>
        <p:nvPicPr>
          <p:cNvPr id="244" name="Google Shape;244;p37"/>
          <p:cNvPicPr preferRelativeResize="0"/>
          <p:nvPr/>
        </p:nvPicPr>
        <p:blipFill/>
        <p:spPr>
          <a:xfrm>
            <a:off x="4423752" y="1152425"/>
            <a:ext cx="4729072" cy="3633677"/>
          </a:xfrm>
          <a:prstGeom prst="rect">
            <a:avLst/>
          </a:prstGeom>
          <a:noFill/>
          <a:ln>
            <a:noFill/>
          </a:ln>
        </p:spPr>
      </p:pic>
      <p:pic>
        <p:nvPicPr>
          <p:cNvPr id="1028" name="Picture 4">
            <a:extLst>
              <a:ext uri="{FF2B5EF4-FFF2-40B4-BE49-F238E27FC236}">
                <a16:creationId xmlns:a16="http://schemas.microsoft.com/office/drawing/2014/main" id="{3FF4DE43-C054-9A45-A241-530C87530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3752" y="1152425"/>
            <a:ext cx="4383964" cy="36336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Leaving STEM</a:t>
            </a:r>
            <a:endParaRPr dirty="0"/>
          </a:p>
        </p:txBody>
      </p:sp>
      <p:sp>
        <p:nvSpPr>
          <p:cNvPr id="250" name="Google Shape;250;p3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282575" lvl="0" indent="-282575" algn="l" rtl="0">
              <a:lnSpc>
                <a:spcPct val="100000"/>
              </a:lnSpc>
              <a:spcBef>
                <a:spcPts val="0"/>
              </a:spcBef>
              <a:spcAft>
                <a:spcPts val="0"/>
              </a:spcAft>
              <a:buClr>
                <a:srgbClr val="000000"/>
              </a:buClr>
              <a:buSzPts val="2200"/>
              <a:buFont typeface="Avenir"/>
              <a:buChar char="●"/>
            </a:pPr>
            <a:r>
              <a:rPr lang="en" sz="2200">
                <a:solidFill>
                  <a:srgbClr val="000000"/>
                </a:solidFill>
                <a:latin typeface="Avenir"/>
                <a:ea typeface="Avenir"/>
                <a:cs typeface="Avenir"/>
                <a:sym typeface="Avenir"/>
              </a:rPr>
              <a:t>Large Institutional Study, Students Earning a C or Better:</a:t>
            </a:r>
            <a:endParaRPr sz="2200">
              <a:solidFill>
                <a:srgbClr val="000000"/>
              </a:solidFill>
              <a:latin typeface="Avenir"/>
              <a:ea typeface="Avenir"/>
              <a:cs typeface="Avenir"/>
              <a:sym typeface="Avenir"/>
            </a:endParaRPr>
          </a:p>
          <a:p>
            <a:pPr marL="0" marR="0" lvl="0" indent="0" algn="l" rtl="0">
              <a:lnSpc>
                <a:spcPct val="100000"/>
              </a:lnSpc>
              <a:spcBef>
                <a:spcPts val="600"/>
              </a:spcBef>
              <a:spcAft>
                <a:spcPts val="0"/>
              </a:spcAft>
              <a:buNone/>
            </a:pPr>
            <a:endParaRPr>
              <a:solidFill>
                <a:srgbClr val="000000"/>
              </a:solidFill>
              <a:latin typeface="Avenir"/>
              <a:ea typeface="Avenir"/>
              <a:cs typeface="Avenir"/>
              <a:sym typeface="Avenir"/>
            </a:endParaRPr>
          </a:p>
        </p:txBody>
      </p:sp>
      <p:sp>
        <p:nvSpPr>
          <p:cNvPr id="251" name="Google Shape;251;p38"/>
          <p:cNvSpPr txBox="1"/>
          <p:nvPr/>
        </p:nvSpPr>
        <p:spPr>
          <a:xfrm>
            <a:off x="1103300" y="4772225"/>
            <a:ext cx="78300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200">
                <a:latin typeface="Montserrat"/>
                <a:ea typeface="Montserrat"/>
                <a:cs typeface="Montserrat"/>
                <a:sym typeface="Montserrat"/>
              </a:rPr>
              <a:t>Seymour &amp; Hewitt, (1997); Thompson et al., (2007)</a:t>
            </a:r>
            <a:endParaRPr sz="1200">
              <a:latin typeface="Montserrat"/>
              <a:ea typeface="Montserrat"/>
              <a:cs typeface="Montserrat"/>
              <a:sym typeface="Montserrat"/>
            </a:endParaRPr>
          </a:p>
        </p:txBody>
      </p:sp>
      <p:graphicFrame>
        <p:nvGraphicFramePr>
          <p:cNvPr id="252" name="Google Shape;252;p38"/>
          <p:cNvGraphicFramePr/>
          <p:nvPr/>
        </p:nvGraphicFramePr>
        <p:xfrm>
          <a:off x="697889" y="1876606"/>
          <a:ext cx="7937900" cy="960160"/>
        </p:xfrm>
        <a:graphic>
          <a:graphicData uri="http://schemas.openxmlformats.org/drawingml/2006/table">
            <a:tbl>
              <a:tblPr firstRow="1" bandRow="1">
                <a:noFill/>
                <a:tableStyleId>{806D8D7C-60A0-41B4-A704-A67D88E7BF95}</a:tableStyleId>
              </a:tblPr>
              <a:tblGrid>
                <a:gridCol w="1984475">
                  <a:extLst>
                    <a:ext uri="{9D8B030D-6E8A-4147-A177-3AD203B41FA5}">
                      <a16:colId xmlns:a16="http://schemas.microsoft.com/office/drawing/2014/main" val="20000"/>
                    </a:ext>
                  </a:extLst>
                </a:gridCol>
                <a:gridCol w="1984475">
                  <a:extLst>
                    <a:ext uri="{9D8B030D-6E8A-4147-A177-3AD203B41FA5}">
                      <a16:colId xmlns:a16="http://schemas.microsoft.com/office/drawing/2014/main" val="20001"/>
                    </a:ext>
                  </a:extLst>
                </a:gridCol>
                <a:gridCol w="1984475">
                  <a:extLst>
                    <a:ext uri="{9D8B030D-6E8A-4147-A177-3AD203B41FA5}">
                      <a16:colId xmlns:a16="http://schemas.microsoft.com/office/drawing/2014/main" val="20002"/>
                    </a:ext>
                  </a:extLst>
                </a:gridCol>
                <a:gridCol w="1984475">
                  <a:extLst>
                    <a:ext uri="{9D8B030D-6E8A-4147-A177-3AD203B41FA5}">
                      <a16:colId xmlns:a16="http://schemas.microsoft.com/office/drawing/2014/main" val="20003"/>
                    </a:ext>
                  </a:extLst>
                </a:gridCol>
              </a:tblGrid>
              <a:tr h="278150">
                <a:tc gridSpan="4">
                  <a:txBody>
                    <a:bodyPr/>
                    <a:lstStyle/>
                    <a:p>
                      <a:pPr marL="0" marR="0" lvl="0" indent="0" algn="l" rtl="0">
                        <a:lnSpc>
                          <a:spcPct val="100000"/>
                        </a:lnSpc>
                        <a:spcBef>
                          <a:spcPts val="0"/>
                        </a:spcBef>
                        <a:spcAft>
                          <a:spcPts val="0"/>
                        </a:spcAft>
                        <a:buClr>
                          <a:schemeClr val="lt1"/>
                        </a:buClr>
                        <a:buFont typeface="Trebuchet MS"/>
                        <a:buNone/>
                      </a:pPr>
                      <a:r>
                        <a:rPr lang="en" sz="1800" b="1">
                          <a:solidFill>
                            <a:schemeClr val="lt1"/>
                          </a:solidFill>
                        </a:rPr>
                        <a:t>% of students ≥C in Calc 1 &amp; required to take Calc 2 but not persisting? </a:t>
                      </a:r>
                      <a:endParaRPr sz="1800" b="1"/>
                    </a:p>
                    <a:p>
                      <a:pPr marL="0" marR="0" lvl="0" indent="0" algn="l" rtl="0">
                        <a:lnSpc>
                          <a:spcPct val="100000"/>
                        </a:lnSpc>
                        <a:spcBef>
                          <a:spcPts val="0"/>
                        </a:spcBef>
                        <a:spcAft>
                          <a:spcPts val="0"/>
                        </a:spcAft>
                        <a:buClr>
                          <a:schemeClr val="lt1"/>
                        </a:buClr>
                        <a:buFont typeface="Trebuchet MS"/>
                        <a:buNone/>
                      </a:pPr>
                      <a:r>
                        <a:rPr lang="en" sz="1800" b="1">
                          <a:solidFill>
                            <a:schemeClr val="lt1"/>
                          </a:solidFill>
                        </a:rPr>
                        <a:t>% of students ≥C in Calc 2 &amp; required to take Calc 3 but not persisting?  </a:t>
                      </a:r>
                      <a:endParaRPr sz="1800" b="1"/>
                    </a:p>
                  </a:txBody>
                  <a:tcPr marL="68575" marR="68575" marT="34300" marB="34300">
                    <a:solidFill>
                      <a:srgbClr val="66666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8150">
                <a:tc>
                  <a:txBody>
                    <a:bodyPr/>
                    <a:lstStyle/>
                    <a:p>
                      <a:pPr marL="0" marR="0" lvl="0" indent="0" algn="ctr" rtl="0">
                        <a:spcBef>
                          <a:spcPts val="0"/>
                        </a:spcBef>
                        <a:spcAft>
                          <a:spcPts val="0"/>
                        </a:spcAft>
                        <a:buNone/>
                      </a:pPr>
                      <a:r>
                        <a:rPr lang="en" sz="1800" b="1"/>
                        <a:t>10%</a:t>
                      </a:r>
                      <a:endParaRPr sz="1800" b="1"/>
                    </a:p>
                  </a:txBody>
                  <a:tcPr marL="68575" marR="68575" marT="34300" marB="34300">
                    <a:solidFill>
                      <a:srgbClr val="D8D8D8"/>
                    </a:solidFill>
                  </a:tcPr>
                </a:tc>
                <a:tc>
                  <a:txBody>
                    <a:bodyPr/>
                    <a:lstStyle/>
                    <a:p>
                      <a:pPr marL="0" marR="0" lvl="0" indent="0" algn="ctr" rtl="0">
                        <a:spcBef>
                          <a:spcPts val="0"/>
                        </a:spcBef>
                        <a:spcAft>
                          <a:spcPts val="0"/>
                        </a:spcAft>
                        <a:buNone/>
                      </a:pPr>
                      <a:r>
                        <a:rPr lang="en" sz="1800" b="1"/>
                        <a:t>20%</a:t>
                      </a:r>
                      <a:endParaRPr sz="1800" b="1"/>
                    </a:p>
                  </a:txBody>
                  <a:tcPr marL="68575" marR="68575" marT="34300" marB="34300">
                    <a:solidFill>
                      <a:srgbClr val="D8D8D8"/>
                    </a:solidFill>
                  </a:tcPr>
                </a:tc>
                <a:tc>
                  <a:txBody>
                    <a:bodyPr/>
                    <a:lstStyle/>
                    <a:p>
                      <a:pPr marL="0" marR="0" lvl="0" indent="0" algn="ctr" rtl="0">
                        <a:spcBef>
                          <a:spcPts val="0"/>
                        </a:spcBef>
                        <a:spcAft>
                          <a:spcPts val="0"/>
                        </a:spcAft>
                        <a:buNone/>
                      </a:pPr>
                      <a:r>
                        <a:rPr lang="en" sz="1800" b="1"/>
                        <a:t>30%</a:t>
                      </a:r>
                      <a:endParaRPr sz="1800" b="1"/>
                    </a:p>
                  </a:txBody>
                  <a:tcPr marL="68575" marR="68575" marT="34300" marB="34300">
                    <a:solidFill>
                      <a:srgbClr val="D8D8D8"/>
                    </a:solidFill>
                  </a:tcPr>
                </a:tc>
                <a:tc>
                  <a:txBody>
                    <a:bodyPr/>
                    <a:lstStyle/>
                    <a:p>
                      <a:pPr marL="0" marR="0" lvl="0" indent="0" algn="ctr" rtl="0">
                        <a:spcBef>
                          <a:spcPts val="0"/>
                        </a:spcBef>
                        <a:spcAft>
                          <a:spcPts val="0"/>
                        </a:spcAft>
                        <a:buNone/>
                      </a:pPr>
                      <a:r>
                        <a:rPr lang="en" sz="1800" b="1"/>
                        <a:t>40%</a:t>
                      </a:r>
                      <a:endParaRPr sz="1800" b="1"/>
                    </a:p>
                  </a:txBody>
                  <a:tcPr marL="68575" marR="68575" marT="34300" marB="34300">
                    <a:solidFill>
                      <a:srgbClr val="D8D8D8"/>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Leaving STEM</a:t>
            </a:r>
            <a:endParaRPr dirty="0"/>
          </a:p>
        </p:txBody>
      </p:sp>
      <p:sp>
        <p:nvSpPr>
          <p:cNvPr id="258" name="Google Shape;258;p3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282575" lvl="0" indent="-282575" algn="l" rtl="0">
              <a:lnSpc>
                <a:spcPct val="100000"/>
              </a:lnSpc>
              <a:spcBef>
                <a:spcPts val="0"/>
              </a:spcBef>
              <a:spcAft>
                <a:spcPts val="0"/>
              </a:spcAft>
              <a:buClr>
                <a:srgbClr val="000000"/>
              </a:buClr>
              <a:buSzPts val="2200"/>
              <a:buFont typeface="Avenir"/>
              <a:buChar char="●"/>
            </a:pPr>
            <a:r>
              <a:rPr lang="en" sz="2200" dirty="0">
                <a:solidFill>
                  <a:srgbClr val="000000"/>
                </a:solidFill>
                <a:latin typeface="Avenir"/>
                <a:ea typeface="Avenir"/>
                <a:cs typeface="Avenir"/>
                <a:sym typeface="Avenir"/>
              </a:rPr>
              <a:t>Large Institutional Study, Students Earning a C or Better:</a:t>
            </a:r>
            <a:endParaRPr sz="2200" dirty="0">
              <a:solidFill>
                <a:srgbClr val="000000"/>
              </a:solidFill>
              <a:latin typeface="Avenir"/>
              <a:ea typeface="Avenir"/>
              <a:cs typeface="Avenir"/>
              <a:sym typeface="Avenir"/>
            </a:endParaRPr>
          </a:p>
          <a:p>
            <a:pPr marL="577850" lvl="1" indent="-292100" algn="l" rtl="0">
              <a:lnSpc>
                <a:spcPct val="100000"/>
              </a:lnSpc>
              <a:spcBef>
                <a:spcPts val="600"/>
              </a:spcBef>
              <a:spcAft>
                <a:spcPts val="0"/>
              </a:spcAft>
              <a:buClr>
                <a:srgbClr val="000000"/>
              </a:buClr>
              <a:buSzPts val="1800"/>
              <a:buFont typeface="Noto Sans Symbols"/>
              <a:buChar char="●"/>
            </a:pPr>
            <a:r>
              <a:rPr lang="en" sz="1800" b="1" dirty="0">
                <a:solidFill>
                  <a:srgbClr val="000000"/>
                </a:solidFill>
                <a:latin typeface="Avenir"/>
                <a:ea typeface="Avenir"/>
                <a:cs typeface="Avenir"/>
                <a:sym typeface="Avenir"/>
              </a:rPr>
              <a:t>33%</a:t>
            </a:r>
            <a:r>
              <a:rPr lang="en" sz="1800" dirty="0">
                <a:solidFill>
                  <a:srgbClr val="000000"/>
                </a:solidFill>
                <a:latin typeface="Avenir"/>
                <a:ea typeface="Avenir"/>
                <a:cs typeface="Avenir"/>
                <a:sym typeface="Avenir"/>
              </a:rPr>
              <a:t> in Calc 1 with major requiring Calc 2 did not persist in Calc 2.</a:t>
            </a:r>
            <a:endParaRPr sz="1800" dirty="0">
              <a:solidFill>
                <a:srgbClr val="000000"/>
              </a:solidFill>
              <a:latin typeface="Avenir"/>
              <a:ea typeface="Avenir"/>
              <a:cs typeface="Avenir"/>
              <a:sym typeface="Avenir"/>
            </a:endParaRPr>
          </a:p>
          <a:p>
            <a:pPr marL="577850" lvl="1" indent="-292100" algn="l" rtl="0">
              <a:lnSpc>
                <a:spcPct val="100000"/>
              </a:lnSpc>
              <a:spcBef>
                <a:spcPts val="600"/>
              </a:spcBef>
              <a:spcAft>
                <a:spcPts val="0"/>
              </a:spcAft>
              <a:buClr>
                <a:srgbClr val="000000"/>
              </a:buClr>
              <a:buSzPts val="1800"/>
              <a:buFont typeface="Noto Sans Symbols"/>
              <a:buChar char="●"/>
            </a:pPr>
            <a:r>
              <a:rPr lang="en" sz="1800" b="1" dirty="0">
                <a:solidFill>
                  <a:srgbClr val="000000"/>
                </a:solidFill>
                <a:latin typeface="Avenir"/>
                <a:ea typeface="Avenir"/>
                <a:cs typeface="Avenir"/>
                <a:sym typeface="Avenir"/>
              </a:rPr>
              <a:t>31% </a:t>
            </a:r>
            <a:r>
              <a:rPr lang="en" sz="1800" dirty="0">
                <a:solidFill>
                  <a:srgbClr val="000000"/>
                </a:solidFill>
                <a:latin typeface="Avenir"/>
                <a:ea typeface="Avenir"/>
                <a:cs typeface="Avenir"/>
                <a:sym typeface="Avenir"/>
              </a:rPr>
              <a:t>in Calc 2 with major requiring Calc 3 did not persist in Calc 3.	</a:t>
            </a:r>
            <a:br>
              <a:rPr lang="en" sz="1800" dirty="0">
                <a:solidFill>
                  <a:srgbClr val="000000"/>
                </a:solidFill>
                <a:latin typeface="Avenir"/>
                <a:ea typeface="Avenir"/>
                <a:cs typeface="Avenir"/>
                <a:sym typeface="Avenir"/>
              </a:rPr>
            </a:br>
            <a:endParaRPr sz="1800" dirty="0">
              <a:solidFill>
                <a:srgbClr val="000000"/>
              </a:solidFill>
              <a:latin typeface="Avenir"/>
              <a:ea typeface="Avenir"/>
              <a:cs typeface="Avenir"/>
              <a:sym typeface="Avenir"/>
            </a:endParaRPr>
          </a:p>
          <a:p>
            <a:pPr marL="282575" lvl="0" indent="-282575" algn="l" rtl="0">
              <a:lnSpc>
                <a:spcPct val="100000"/>
              </a:lnSpc>
              <a:spcBef>
                <a:spcPts val="600"/>
              </a:spcBef>
              <a:spcAft>
                <a:spcPts val="0"/>
              </a:spcAft>
              <a:buClr>
                <a:srgbClr val="000000"/>
              </a:buClr>
              <a:buSzPts val="2200"/>
              <a:buFont typeface="Avenir"/>
              <a:buChar char="●"/>
            </a:pPr>
            <a:r>
              <a:rPr lang="en" sz="2200" dirty="0">
                <a:solidFill>
                  <a:srgbClr val="000000"/>
                </a:solidFill>
                <a:latin typeface="Avenir"/>
                <a:ea typeface="Avenir"/>
                <a:cs typeface="Avenir"/>
                <a:sym typeface="Avenir"/>
              </a:rPr>
              <a:t>Many students were voluntarily </a:t>
            </a:r>
            <a:r>
              <a:rPr lang="en" sz="2200" dirty="0">
                <a:solidFill>
                  <a:schemeClr val="accent1"/>
                </a:solidFill>
                <a:latin typeface="Gill Sans" panose="020B0502020104020203" pitchFamily="34" charset="-79"/>
                <a:ea typeface="PT Sans Narrow"/>
                <a:cs typeface="Gill Sans" panose="020B0502020104020203" pitchFamily="34" charset="-79"/>
                <a:sym typeface="PT Sans Narrow"/>
              </a:rPr>
              <a:t>leaving STEM</a:t>
            </a:r>
            <a:r>
              <a:rPr lang="en" sz="2200" dirty="0">
                <a:solidFill>
                  <a:srgbClr val="000000"/>
                </a:solidFill>
                <a:latin typeface="Avenir"/>
                <a:ea typeface="Avenir"/>
                <a:cs typeface="Avenir"/>
                <a:sym typeface="Avenir"/>
              </a:rPr>
              <a:t> because they were </a:t>
            </a:r>
            <a:r>
              <a:rPr lang="en" sz="2200" dirty="0">
                <a:solidFill>
                  <a:schemeClr val="accent1"/>
                </a:solidFill>
                <a:latin typeface="Gill Sans" panose="020B0502020104020203" pitchFamily="34" charset="-79"/>
                <a:ea typeface="PT Sans Narrow"/>
                <a:cs typeface="Gill Sans" panose="020B0502020104020203" pitchFamily="34" charset="-79"/>
                <a:sym typeface="PT Sans Narrow"/>
              </a:rPr>
              <a:t>unsatisfied with classroom culture</a:t>
            </a:r>
            <a:r>
              <a:rPr lang="en" sz="2200" dirty="0">
                <a:solidFill>
                  <a:srgbClr val="000000"/>
                </a:solidFill>
                <a:latin typeface="Avenir"/>
                <a:ea typeface="Avenir"/>
                <a:cs typeface="Avenir"/>
                <a:sym typeface="Avenir"/>
              </a:rPr>
              <a:t>.</a:t>
            </a:r>
            <a:endParaRPr sz="2200" dirty="0">
              <a:solidFill>
                <a:srgbClr val="000000"/>
              </a:solidFill>
              <a:latin typeface="Avenir"/>
              <a:ea typeface="Avenir"/>
              <a:cs typeface="Avenir"/>
              <a:sym typeface="Avenir"/>
            </a:endParaRPr>
          </a:p>
        </p:txBody>
      </p:sp>
      <p:sp>
        <p:nvSpPr>
          <p:cNvPr id="259" name="Google Shape;259;p39"/>
          <p:cNvSpPr txBox="1"/>
          <p:nvPr/>
        </p:nvSpPr>
        <p:spPr>
          <a:xfrm>
            <a:off x="1103300" y="4772225"/>
            <a:ext cx="78300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200">
                <a:latin typeface="Montserrat"/>
                <a:ea typeface="Montserrat"/>
                <a:cs typeface="Montserrat"/>
                <a:sym typeface="Montserrat"/>
              </a:rPr>
              <a:t>Seymour &amp; Hewitt, (1997); Thompson et al., (2007)</a:t>
            </a:r>
            <a:endParaRPr sz="12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Leaving STEM</a:t>
            </a:r>
            <a:endParaRPr dirty="0"/>
          </a:p>
        </p:txBody>
      </p:sp>
      <p:sp>
        <p:nvSpPr>
          <p:cNvPr id="265" name="Google Shape;265;p4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282575" lvl="0" indent="-282575" algn="l" rtl="0">
              <a:lnSpc>
                <a:spcPct val="100000"/>
              </a:lnSpc>
              <a:spcBef>
                <a:spcPts val="0"/>
              </a:spcBef>
              <a:spcAft>
                <a:spcPts val="0"/>
              </a:spcAft>
              <a:buClr>
                <a:srgbClr val="000000"/>
              </a:buClr>
              <a:buSzPts val="2200"/>
              <a:buFont typeface="Avenir"/>
              <a:buChar char="●"/>
            </a:pPr>
            <a:r>
              <a:rPr lang="en" sz="2200" dirty="0">
                <a:solidFill>
                  <a:srgbClr val="000000"/>
                </a:solidFill>
                <a:latin typeface="Avenir"/>
                <a:ea typeface="Avenir"/>
                <a:cs typeface="Avenir"/>
                <a:sym typeface="Avenir"/>
              </a:rPr>
              <a:t>Large Institutional Study, Students Earning a C or Better:</a:t>
            </a:r>
            <a:endParaRPr sz="2200" dirty="0">
              <a:solidFill>
                <a:srgbClr val="000000"/>
              </a:solidFill>
              <a:latin typeface="Avenir"/>
              <a:ea typeface="Avenir"/>
              <a:cs typeface="Avenir"/>
              <a:sym typeface="Avenir"/>
            </a:endParaRPr>
          </a:p>
          <a:p>
            <a:pPr marL="577850" lvl="1" indent="-292100" algn="l" rtl="0">
              <a:lnSpc>
                <a:spcPct val="100000"/>
              </a:lnSpc>
              <a:spcBef>
                <a:spcPts val="600"/>
              </a:spcBef>
              <a:spcAft>
                <a:spcPts val="0"/>
              </a:spcAft>
              <a:buClr>
                <a:srgbClr val="000000"/>
              </a:buClr>
              <a:buSzPts val="1800"/>
              <a:buFont typeface="Noto Sans Symbols"/>
              <a:buChar char="●"/>
            </a:pPr>
            <a:r>
              <a:rPr lang="en" sz="1800" b="1" dirty="0">
                <a:solidFill>
                  <a:srgbClr val="000000"/>
                </a:solidFill>
                <a:latin typeface="Avenir"/>
                <a:ea typeface="Avenir"/>
                <a:cs typeface="Avenir"/>
                <a:sym typeface="Avenir"/>
              </a:rPr>
              <a:t>33% </a:t>
            </a:r>
            <a:r>
              <a:rPr lang="en" sz="1800" dirty="0">
                <a:solidFill>
                  <a:srgbClr val="000000"/>
                </a:solidFill>
                <a:latin typeface="Avenir"/>
                <a:ea typeface="Avenir"/>
                <a:cs typeface="Avenir"/>
                <a:sym typeface="Avenir"/>
              </a:rPr>
              <a:t>in Calc 1 with major requiring Calc 2 did not persist in Calc 2.</a:t>
            </a:r>
            <a:endParaRPr sz="1800" dirty="0">
              <a:solidFill>
                <a:srgbClr val="000000"/>
              </a:solidFill>
              <a:latin typeface="Avenir"/>
              <a:ea typeface="Avenir"/>
              <a:cs typeface="Avenir"/>
              <a:sym typeface="Avenir"/>
            </a:endParaRPr>
          </a:p>
          <a:p>
            <a:pPr marL="577850" lvl="1" indent="-292100" algn="l" rtl="0">
              <a:lnSpc>
                <a:spcPct val="100000"/>
              </a:lnSpc>
              <a:spcBef>
                <a:spcPts val="600"/>
              </a:spcBef>
              <a:spcAft>
                <a:spcPts val="0"/>
              </a:spcAft>
              <a:buClr>
                <a:srgbClr val="000000"/>
              </a:buClr>
              <a:buSzPts val="1800"/>
              <a:buFont typeface="Noto Sans Symbols"/>
              <a:buChar char="●"/>
            </a:pPr>
            <a:r>
              <a:rPr lang="en" sz="1800" b="1" dirty="0">
                <a:solidFill>
                  <a:srgbClr val="000000"/>
                </a:solidFill>
                <a:latin typeface="Avenir"/>
                <a:ea typeface="Avenir"/>
                <a:cs typeface="Avenir"/>
                <a:sym typeface="Avenir"/>
              </a:rPr>
              <a:t>31% </a:t>
            </a:r>
            <a:r>
              <a:rPr lang="en" sz="1800" dirty="0">
                <a:solidFill>
                  <a:srgbClr val="000000"/>
                </a:solidFill>
                <a:latin typeface="Avenir"/>
                <a:ea typeface="Avenir"/>
                <a:cs typeface="Avenir"/>
                <a:sym typeface="Avenir"/>
              </a:rPr>
              <a:t>in Calc 2 with major requiring Calc 3 did not persist in Calc 3.	</a:t>
            </a:r>
            <a:br>
              <a:rPr lang="en" sz="1800" dirty="0">
                <a:solidFill>
                  <a:srgbClr val="000000"/>
                </a:solidFill>
                <a:latin typeface="Avenir"/>
                <a:ea typeface="Avenir"/>
                <a:cs typeface="Avenir"/>
                <a:sym typeface="Avenir"/>
              </a:rPr>
            </a:br>
            <a:endParaRPr sz="1800" dirty="0">
              <a:solidFill>
                <a:srgbClr val="000000"/>
              </a:solidFill>
              <a:latin typeface="Avenir"/>
              <a:ea typeface="Avenir"/>
              <a:cs typeface="Avenir"/>
              <a:sym typeface="Avenir"/>
            </a:endParaRPr>
          </a:p>
          <a:p>
            <a:pPr marL="282575" lvl="0" indent="-282575" algn="l" rtl="0">
              <a:lnSpc>
                <a:spcPct val="100000"/>
              </a:lnSpc>
              <a:spcBef>
                <a:spcPts val="600"/>
              </a:spcBef>
              <a:spcAft>
                <a:spcPts val="0"/>
              </a:spcAft>
              <a:buClr>
                <a:srgbClr val="000000"/>
              </a:buClr>
              <a:buSzPts val="2200"/>
              <a:buFont typeface="Avenir"/>
              <a:buChar char="●"/>
            </a:pPr>
            <a:r>
              <a:rPr lang="en" sz="2200" dirty="0">
                <a:solidFill>
                  <a:srgbClr val="000000"/>
                </a:solidFill>
                <a:latin typeface="Avenir"/>
                <a:ea typeface="Avenir"/>
                <a:cs typeface="Avenir"/>
                <a:sym typeface="Avenir"/>
              </a:rPr>
              <a:t>Students were voluntarily </a:t>
            </a:r>
            <a:r>
              <a:rPr lang="en" sz="2200" dirty="0">
                <a:solidFill>
                  <a:schemeClr val="accent1"/>
                </a:solidFill>
                <a:latin typeface="Gill Sans" panose="020B0502020104020203" pitchFamily="34" charset="-79"/>
                <a:ea typeface="PT Sans Narrow"/>
                <a:cs typeface="Gill Sans" panose="020B0502020104020203" pitchFamily="34" charset="-79"/>
                <a:sym typeface="PT Sans Narrow"/>
              </a:rPr>
              <a:t>leaving STEM</a:t>
            </a:r>
            <a:r>
              <a:rPr lang="en" sz="2200" dirty="0">
                <a:solidFill>
                  <a:srgbClr val="000000"/>
                </a:solidFill>
                <a:latin typeface="Avenir"/>
                <a:ea typeface="Avenir"/>
                <a:cs typeface="Avenir"/>
                <a:sym typeface="Avenir"/>
              </a:rPr>
              <a:t> because they were </a:t>
            </a:r>
            <a:r>
              <a:rPr lang="en" sz="2200" dirty="0">
                <a:solidFill>
                  <a:schemeClr val="accent1"/>
                </a:solidFill>
                <a:latin typeface="Gill Sans" panose="020B0502020104020203" pitchFamily="34" charset="-79"/>
                <a:ea typeface="PT Sans Narrow"/>
                <a:cs typeface="Gill Sans" panose="020B0502020104020203" pitchFamily="34" charset="-79"/>
                <a:sym typeface="PT Sans Narrow"/>
              </a:rPr>
              <a:t>unsatisfied with classroom culture</a:t>
            </a:r>
            <a:r>
              <a:rPr lang="en" sz="2200" dirty="0">
                <a:solidFill>
                  <a:srgbClr val="000000"/>
                </a:solidFill>
                <a:latin typeface="Avenir"/>
                <a:ea typeface="Avenir"/>
                <a:cs typeface="Avenir"/>
                <a:sym typeface="Avenir"/>
              </a:rPr>
              <a:t>.</a:t>
            </a:r>
            <a:br>
              <a:rPr lang="en" sz="2200" dirty="0">
                <a:solidFill>
                  <a:srgbClr val="000000"/>
                </a:solidFill>
                <a:latin typeface="Avenir"/>
                <a:ea typeface="Avenir"/>
                <a:cs typeface="Avenir"/>
                <a:sym typeface="Avenir"/>
              </a:rPr>
            </a:br>
            <a:endParaRPr sz="2200" dirty="0">
              <a:solidFill>
                <a:srgbClr val="000000"/>
              </a:solidFill>
              <a:latin typeface="Avenir"/>
              <a:ea typeface="Avenir"/>
              <a:cs typeface="Avenir"/>
              <a:sym typeface="Avenir"/>
            </a:endParaRPr>
          </a:p>
          <a:p>
            <a:pPr marL="282575" lvl="0" indent="-263525" algn="l" rtl="0">
              <a:lnSpc>
                <a:spcPct val="100000"/>
              </a:lnSpc>
              <a:spcBef>
                <a:spcPts val="600"/>
              </a:spcBef>
              <a:spcAft>
                <a:spcPts val="0"/>
              </a:spcAft>
              <a:buClr>
                <a:srgbClr val="000000"/>
              </a:buClr>
              <a:buSzPts val="1900"/>
              <a:buFont typeface="Avenir"/>
              <a:buChar char="●"/>
            </a:pPr>
            <a:r>
              <a:rPr lang="en" sz="2200" dirty="0">
                <a:solidFill>
                  <a:srgbClr val="000000"/>
                </a:solidFill>
                <a:latin typeface="Avenir"/>
                <a:ea typeface="Avenir"/>
                <a:cs typeface="Avenir"/>
                <a:sym typeface="Avenir"/>
              </a:rPr>
              <a:t>“Most students are </a:t>
            </a:r>
            <a:r>
              <a:rPr lang="en" sz="2200" dirty="0">
                <a:solidFill>
                  <a:schemeClr val="accent1"/>
                </a:solidFill>
                <a:latin typeface="Gill Sans" panose="020B0502020104020203" pitchFamily="34" charset="-79"/>
                <a:ea typeface="PT Sans Narrow"/>
                <a:cs typeface="Gill Sans" panose="020B0502020104020203" pitchFamily="34" charset="-79"/>
                <a:sym typeface="PT Sans Narrow"/>
              </a:rPr>
              <a:t>not engaged by lecture</a:t>
            </a:r>
            <a:r>
              <a:rPr lang="en" sz="2200" dirty="0">
                <a:solidFill>
                  <a:srgbClr val="000000"/>
                </a:solidFill>
                <a:latin typeface="Avenir"/>
                <a:ea typeface="Avenir"/>
                <a:cs typeface="Avenir"/>
                <a:sym typeface="Avenir"/>
              </a:rPr>
              <a:t> format” </a:t>
            </a:r>
            <a:r>
              <a:rPr lang="en" sz="1200" dirty="0">
                <a:solidFill>
                  <a:srgbClr val="000000"/>
                </a:solidFill>
                <a:latin typeface="Avenir"/>
                <a:ea typeface="Avenir"/>
                <a:cs typeface="Avenir"/>
                <a:sym typeface="Avenir"/>
              </a:rPr>
              <a:t>(</a:t>
            </a:r>
            <a:r>
              <a:rPr lang="en" sz="1200" dirty="0" err="1">
                <a:solidFill>
                  <a:srgbClr val="000000"/>
                </a:solidFill>
                <a:latin typeface="Avenir"/>
                <a:ea typeface="Avenir"/>
                <a:cs typeface="Avenir"/>
                <a:sym typeface="Avenir"/>
              </a:rPr>
              <a:t>Bressoud</a:t>
            </a:r>
            <a:r>
              <a:rPr lang="en" sz="1200" dirty="0">
                <a:solidFill>
                  <a:srgbClr val="000000"/>
                </a:solidFill>
                <a:latin typeface="Avenir"/>
                <a:ea typeface="Avenir"/>
                <a:cs typeface="Avenir"/>
                <a:sym typeface="Avenir"/>
              </a:rPr>
              <a:t>, 2012)</a:t>
            </a:r>
            <a:endParaRPr sz="1200" dirty="0">
              <a:solidFill>
                <a:srgbClr val="000000"/>
              </a:solidFill>
              <a:latin typeface="Avenir"/>
              <a:ea typeface="Avenir"/>
              <a:cs typeface="Avenir"/>
              <a:sym typeface="Avenir"/>
            </a:endParaRPr>
          </a:p>
        </p:txBody>
      </p:sp>
      <p:sp>
        <p:nvSpPr>
          <p:cNvPr id="266" name="Google Shape;266;p40"/>
          <p:cNvSpPr txBox="1"/>
          <p:nvPr/>
        </p:nvSpPr>
        <p:spPr>
          <a:xfrm>
            <a:off x="1103300" y="4772225"/>
            <a:ext cx="78300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200">
                <a:latin typeface="Montserrat"/>
                <a:ea typeface="Montserrat"/>
                <a:cs typeface="Montserrat"/>
                <a:sym typeface="Montserrat"/>
              </a:rPr>
              <a:t>Seymour &amp; Hewitt, (1997); Thompson et al., (2007)</a:t>
            </a:r>
            <a:endParaRPr sz="12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Appeal</a:t>
            </a:r>
            <a:endParaRPr dirty="0"/>
          </a:p>
        </p:txBody>
      </p:sp>
      <p:sp>
        <p:nvSpPr>
          <p:cNvPr id="272" name="Google Shape;272;p4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Font typeface="Avenir"/>
              <a:buChar char="●"/>
            </a:pPr>
            <a:r>
              <a:rPr lang="en" sz="2200" dirty="0">
                <a:solidFill>
                  <a:srgbClr val="000000"/>
                </a:solidFill>
                <a:latin typeface="Avenir"/>
                <a:ea typeface="Avenir"/>
                <a:cs typeface="Avenir"/>
                <a:sym typeface="Avenir"/>
              </a:rPr>
              <a:t>Adopt </a:t>
            </a:r>
            <a:r>
              <a:rPr lang="en" sz="2200" dirty="0">
                <a:solidFill>
                  <a:schemeClr val="accent1"/>
                </a:solidFill>
                <a:latin typeface="Gill Sans" panose="020B0502020104020203" pitchFamily="34" charset="-79"/>
                <a:ea typeface="PT Sans Narrow"/>
                <a:cs typeface="Gill Sans" panose="020B0502020104020203" pitchFamily="34" charset="-79"/>
                <a:sym typeface="PT Sans Narrow"/>
              </a:rPr>
              <a:t>student-centered active learning</a:t>
            </a:r>
            <a:r>
              <a:rPr lang="en" sz="2200" dirty="0">
                <a:solidFill>
                  <a:srgbClr val="000000"/>
                </a:solidFill>
                <a:latin typeface="Avenir"/>
                <a:ea typeface="Avenir"/>
                <a:cs typeface="Avenir"/>
                <a:sym typeface="Avenir"/>
              </a:rPr>
              <a:t> pedagogies to support student retention and success. </a:t>
            </a:r>
            <a:br>
              <a:rPr lang="en" sz="2200" dirty="0">
                <a:solidFill>
                  <a:srgbClr val="000000"/>
                </a:solidFill>
                <a:latin typeface="Avenir"/>
                <a:ea typeface="Avenir"/>
                <a:cs typeface="Avenir"/>
                <a:sym typeface="Avenir"/>
              </a:rPr>
            </a:br>
            <a:endParaRPr sz="2200" dirty="0">
              <a:solidFill>
                <a:srgbClr val="000000"/>
              </a:solidFill>
              <a:latin typeface="Avenir"/>
              <a:ea typeface="Avenir"/>
              <a:cs typeface="Avenir"/>
              <a:sym typeface="Avenir"/>
            </a:endParaRPr>
          </a:p>
          <a:p>
            <a:pPr marL="457200" lvl="0" indent="-368300" algn="l" rtl="0">
              <a:spcBef>
                <a:spcPts val="0"/>
              </a:spcBef>
              <a:spcAft>
                <a:spcPts val="0"/>
              </a:spcAft>
              <a:buClr>
                <a:srgbClr val="000000"/>
              </a:buClr>
              <a:buSzPts val="2200"/>
              <a:buFont typeface="Avenir"/>
              <a:buChar char="●"/>
            </a:pPr>
            <a:r>
              <a:rPr lang="en" sz="2200" dirty="0">
                <a:solidFill>
                  <a:srgbClr val="000000"/>
                </a:solidFill>
                <a:latin typeface="Avenir"/>
                <a:ea typeface="Avenir"/>
                <a:cs typeface="Avenir"/>
                <a:sym typeface="Avenir"/>
              </a:rPr>
              <a:t>Professional mathematics associations recommending the </a:t>
            </a:r>
            <a:r>
              <a:rPr lang="en" sz="2200" dirty="0">
                <a:solidFill>
                  <a:schemeClr val="accent1"/>
                </a:solidFill>
                <a:latin typeface="Gill Sans" panose="020B0502020104020203" pitchFamily="34" charset="-79"/>
                <a:ea typeface="PT Sans Narrow"/>
                <a:cs typeface="Gill Sans" panose="020B0502020104020203" pitchFamily="34" charset="-79"/>
                <a:sym typeface="PT Sans Narrow"/>
              </a:rPr>
              <a:t>adoption of active-learning</a:t>
            </a:r>
            <a:r>
              <a:rPr lang="en" sz="2200" dirty="0">
                <a:solidFill>
                  <a:srgbClr val="000000"/>
                </a:solidFill>
                <a:latin typeface="Avenir"/>
                <a:ea typeface="Avenir"/>
                <a:cs typeface="Avenir"/>
                <a:sym typeface="Avenir"/>
              </a:rPr>
              <a:t> strategies in all math classrooms.</a:t>
            </a:r>
            <a:br>
              <a:rPr lang="en" sz="2200" dirty="0">
                <a:solidFill>
                  <a:srgbClr val="000000"/>
                </a:solidFill>
                <a:latin typeface="Avenir"/>
                <a:ea typeface="Avenir"/>
                <a:cs typeface="Avenir"/>
                <a:sym typeface="Avenir"/>
              </a:rPr>
            </a:br>
            <a:endParaRPr sz="2200" dirty="0">
              <a:solidFill>
                <a:srgbClr val="000000"/>
              </a:solidFill>
              <a:latin typeface="Avenir"/>
              <a:ea typeface="Avenir"/>
              <a:cs typeface="Avenir"/>
              <a:sym typeface="Avenir"/>
            </a:endParaRPr>
          </a:p>
          <a:p>
            <a:pPr marL="457200" lvl="0" indent="-342900" algn="l" rtl="0">
              <a:spcBef>
                <a:spcPts val="0"/>
              </a:spcBef>
              <a:spcAft>
                <a:spcPts val="0"/>
              </a:spcAft>
              <a:buClr>
                <a:srgbClr val="000000"/>
              </a:buClr>
              <a:buSzPts val="1800"/>
              <a:buFont typeface="Avenir"/>
              <a:buChar char="●"/>
            </a:pPr>
            <a:r>
              <a:rPr lang="en" sz="2200" dirty="0">
                <a:solidFill>
                  <a:srgbClr val="000000"/>
                </a:solidFill>
                <a:latin typeface="Avenir"/>
                <a:ea typeface="Avenir"/>
                <a:cs typeface="Avenir"/>
                <a:sym typeface="Avenir"/>
              </a:rPr>
              <a:t>STEM disciplines recommending more problem-solving and </a:t>
            </a:r>
            <a:r>
              <a:rPr lang="en" sz="2200" dirty="0">
                <a:solidFill>
                  <a:schemeClr val="accent1"/>
                </a:solidFill>
                <a:latin typeface="Gill Sans" panose="020B0502020104020203" pitchFamily="34" charset="-79"/>
                <a:ea typeface="PT Sans Narrow"/>
                <a:cs typeface="Gill Sans" panose="020B0502020104020203" pitchFamily="34" charset="-79"/>
                <a:sym typeface="PT Sans Narrow"/>
              </a:rPr>
              <a:t>in-class activities</a:t>
            </a:r>
            <a:r>
              <a:rPr lang="en" sz="2200" dirty="0">
                <a:solidFill>
                  <a:srgbClr val="000000"/>
                </a:solidFill>
                <a:latin typeface="Avenir"/>
                <a:ea typeface="Avenir"/>
                <a:cs typeface="Avenir"/>
                <a:sym typeface="Avenir"/>
              </a:rPr>
              <a:t> with small groups.</a:t>
            </a:r>
            <a:r>
              <a:rPr lang="en" dirty="0">
                <a:solidFill>
                  <a:srgbClr val="000000"/>
                </a:solidFill>
                <a:latin typeface="Avenir"/>
                <a:ea typeface="Avenir"/>
                <a:cs typeface="Avenir"/>
                <a:sym typeface="Avenir"/>
              </a:rPr>
              <a:t> </a:t>
            </a:r>
            <a:endParaRPr dirty="0">
              <a:solidFill>
                <a:srgbClr val="000000"/>
              </a:solidFill>
              <a:latin typeface="Avenir"/>
              <a:ea typeface="Avenir"/>
              <a:cs typeface="Avenir"/>
              <a:sym typeface="Avenir"/>
            </a:endParaRPr>
          </a:p>
          <a:p>
            <a:pPr marL="0" lvl="0" indent="0" algn="l" rtl="0">
              <a:spcBef>
                <a:spcPts val="1600"/>
              </a:spcBef>
              <a:spcAft>
                <a:spcPts val="1600"/>
              </a:spcAft>
              <a:buNone/>
            </a:pPr>
            <a:endParaRPr dirty="0">
              <a:solidFill>
                <a:srgbClr val="000000"/>
              </a:solidFill>
              <a:latin typeface="Avenir"/>
              <a:ea typeface="Avenir"/>
              <a:cs typeface="Avenir"/>
              <a:sym typeface="Avenir"/>
            </a:endParaRPr>
          </a:p>
        </p:txBody>
      </p:sp>
      <p:sp>
        <p:nvSpPr>
          <p:cNvPr id="273" name="Google Shape;273;p41"/>
          <p:cNvSpPr txBox="1"/>
          <p:nvPr/>
        </p:nvSpPr>
        <p:spPr>
          <a:xfrm>
            <a:off x="311700" y="4772225"/>
            <a:ext cx="86217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100">
                <a:latin typeface="Montserrat"/>
                <a:ea typeface="Montserrat"/>
                <a:cs typeface="Montserrat"/>
                <a:sym typeface="Montserrat"/>
              </a:rPr>
              <a:t>Braun et al., (2016); </a:t>
            </a:r>
            <a:r>
              <a:rPr lang="en" sz="1100" i="0" u="none" strike="noStrike" cap="none">
                <a:latin typeface="Montserrat"/>
                <a:ea typeface="Montserrat"/>
                <a:cs typeface="Montserrat"/>
                <a:sym typeface="Montserrat"/>
              </a:rPr>
              <a:t>Bressoud, Mesa</a:t>
            </a:r>
            <a:r>
              <a:rPr lang="en" sz="1100">
                <a:latin typeface="Montserrat"/>
                <a:ea typeface="Montserrat"/>
                <a:cs typeface="Montserrat"/>
                <a:sym typeface="Montserrat"/>
              </a:rPr>
              <a:t>, &amp; Rasmussen, (2015); Freeman et. al, (2014); NAE, (2005); NRC, (2011);  &amp; PCAST (2012)</a:t>
            </a:r>
            <a:endParaRPr sz="11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Enter: The Calculus Videos Project (CVP)</a:t>
            </a:r>
            <a:endParaRPr dirty="0"/>
          </a:p>
        </p:txBody>
      </p:sp>
      <p:sp>
        <p:nvSpPr>
          <p:cNvPr id="279" name="Google Shape;279;p4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Font typeface="Avenir"/>
              <a:buChar char="●"/>
            </a:pPr>
            <a:r>
              <a:rPr lang="en" sz="2200">
                <a:solidFill>
                  <a:srgbClr val="000000"/>
                </a:solidFill>
                <a:latin typeface="Avenir"/>
                <a:ea typeface="Avenir"/>
                <a:cs typeface="Avenir"/>
                <a:sym typeface="Avenir"/>
              </a:rPr>
              <a:t>Video lessons provide an opportunity for instructors to create more student-centered active classrooms.</a:t>
            </a:r>
            <a:endParaRPr sz="2200">
              <a:solidFill>
                <a:srgbClr val="000000"/>
              </a:solidFill>
              <a:latin typeface="Avenir"/>
              <a:ea typeface="Avenir"/>
              <a:cs typeface="Avenir"/>
              <a:sym typeface="Avenir"/>
            </a:endParaRPr>
          </a:p>
          <a:p>
            <a:pPr marL="914400" lvl="1" indent="-342900" algn="l" rtl="0">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Save instructional time</a:t>
            </a:r>
            <a:endParaRPr sz="1800">
              <a:solidFill>
                <a:srgbClr val="000000"/>
              </a:solidFill>
              <a:latin typeface="Avenir"/>
              <a:ea typeface="Avenir"/>
              <a:cs typeface="Avenir"/>
              <a:sym typeface="Avenir"/>
            </a:endParaRPr>
          </a:p>
          <a:p>
            <a:pPr marL="914400" lvl="1" indent="-342900" algn="l" rtl="0">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Support flipped and blended instruction</a:t>
            </a:r>
            <a:endParaRPr sz="1800">
              <a:solidFill>
                <a:srgbClr val="000000"/>
              </a:solidFill>
              <a:latin typeface="Avenir"/>
              <a:ea typeface="Avenir"/>
              <a:cs typeface="Avenir"/>
              <a:sym typeface="Avenir"/>
            </a:endParaRPr>
          </a:p>
          <a:p>
            <a:pPr marL="914400" lvl="1" indent="-342900" algn="l" rtl="0">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Students are already using videos (e.g. Khan Academy, YouTube)</a:t>
            </a:r>
            <a:br>
              <a:rPr lang="en">
                <a:solidFill>
                  <a:srgbClr val="000000"/>
                </a:solidFill>
                <a:latin typeface="Avenir"/>
                <a:ea typeface="Avenir"/>
                <a:cs typeface="Avenir"/>
                <a:sym typeface="Avenir"/>
              </a:rPr>
            </a:br>
            <a:endParaRPr>
              <a:solidFill>
                <a:srgbClr val="000000"/>
              </a:solidFill>
              <a:latin typeface="Avenir"/>
              <a:ea typeface="Avenir"/>
              <a:cs typeface="Avenir"/>
              <a:sym typeface="Avenir"/>
            </a:endParaRPr>
          </a:p>
          <a:p>
            <a:pPr marL="457200" lvl="0" indent="-368300" algn="l" rtl="0">
              <a:spcBef>
                <a:spcPts val="0"/>
              </a:spcBef>
              <a:spcAft>
                <a:spcPts val="0"/>
              </a:spcAft>
              <a:buSzPts val="2200"/>
              <a:buChar char="●"/>
            </a:pPr>
            <a:r>
              <a:rPr lang="en" sz="2200">
                <a:solidFill>
                  <a:srgbClr val="000000"/>
                </a:solidFill>
                <a:latin typeface="Avenir"/>
                <a:ea typeface="Avenir"/>
                <a:cs typeface="Avenir"/>
                <a:sym typeface="Avenir"/>
              </a:rPr>
              <a:t>Videos lessons can provide students the opportunity to engage with the dynamic nature of calculus</a:t>
            </a:r>
            <a:endParaRPr sz="22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Video: Why the Chain Rule Works </a:t>
            </a:r>
            <a:endParaRPr dirty="0"/>
          </a:p>
        </p:txBody>
      </p:sp>
      <p:sp>
        <p:nvSpPr>
          <p:cNvPr id="285" name="Google Shape;285;p43"/>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What do you notice?</a:t>
            </a:r>
            <a:br>
              <a:rPr lang="en" sz="1800">
                <a:solidFill>
                  <a:srgbClr val="000000"/>
                </a:solidFill>
                <a:latin typeface="Avenir"/>
                <a:ea typeface="Avenir"/>
                <a:cs typeface="Avenir"/>
                <a:sym typeface="Avenir"/>
              </a:rPr>
            </a:br>
            <a:endParaRPr sz="1800">
              <a:solidFill>
                <a:srgbClr val="000000"/>
              </a:solidFill>
              <a:latin typeface="Avenir"/>
              <a:ea typeface="Avenir"/>
              <a:cs typeface="Avenir"/>
              <a:sym typeface="Avenir"/>
            </a:endParaRPr>
          </a:p>
          <a:p>
            <a:pPr marL="457200" lvl="0" indent="-342900" algn="l" rtl="0">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What do you have questions about?</a:t>
            </a:r>
            <a:endParaRPr sz="1800">
              <a:solidFill>
                <a:srgbClr val="000000"/>
              </a:solidFill>
              <a:latin typeface="Avenir"/>
              <a:ea typeface="Avenir"/>
              <a:cs typeface="Avenir"/>
              <a:sym typeface="Avenir"/>
            </a:endParaRPr>
          </a:p>
        </p:txBody>
      </p:sp>
      <p:pic>
        <p:nvPicPr>
          <p:cNvPr id="286" name="Google Shape;286;p43"/>
          <p:cNvPicPr preferRelativeResize="0"/>
          <p:nvPr/>
        </p:nvPicPr>
        <p:blipFill>
          <a:blip r:embed="rId3">
            <a:alphaModFix/>
          </a:blip>
          <a:stretch>
            <a:fillRect/>
          </a:stretch>
        </p:blipFill>
        <p:spPr>
          <a:xfrm>
            <a:off x="3324150" y="1266175"/>
            <a:ext cx="5409173" cy="3042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4" title="Chain Video 3">
            <a:hlinkClick r:id="rId3"/>
          </p:cNvPr>
          <p:cNvPicPr preferRelativeResize="0"/>
          <p:nvPr/>
        </p:nvPicPr>
        <p:blipFill>
          <a:blip r:embed="rId4">
            <a:alphaModFix/>
          </a:blip>
          <a:stretch>
            <a:fillRect/>
          </a:stretch>
        </p:blipFill>
        <p:spPr>
          <a:xfrm>
            <a:off x="1200725" y="0"/>
            <a:ext cx="6857986"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 Video on Chain Rule</a:t>
            </a:r>
            <a:endParaRPr dirty="0"/>
          </a:p>
        </p:txBody>
      </p:sp>
      <p:sp>
        <p:nvSpPr>
          <p:cNvPr id="298" name="Google Shape;298;p45"/>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dirty="0">
                <a:solidFill>
                  <a:srgbClr val="000000"/>
                </a:solidFill>
              </a:rPr>
              <a:t>What did you notice?</a:t>
            </a:r>
            <a:br>
              <a:rPr lang="en" dirty="0">
                <a:solidFill>
                  <a:srgbClr val="000000"/>
                </a:solidFill>
              </a:rPr>
            </a:b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What do you have questions about?</a:t>
            </a:r>
            <a:endParaRPr dirty="0">
              <a:solidFill>
                <a:srgbClr val="000000"/>
              </a:solidFill>
            </a:endParaRPr>
          </a:p>
        </p:txBody>
      </p:sp>
      <p:pic>
        <p:nvPicPr>
          <p:cNvPr id="299" name="Google Shape;299;p45"/>
          <p:cNvPicPr preferRelativeResize="0"/>
          <p:nvPr/>
        </p:nvPicPr>
        <p:blipFill>
          <a:blip r:embed="rId3">
            <a:alphaModFix/>
          </a:blip>
          <a:stretch>
            <a:fillRect/>
          </a:stretch>
        </p:blipFill>
        <p:spPr>
          <a:xfrm>
            <a:off x="3324150" y="1266175"/>
            <a:ext cx="5409173" cy="3042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a:t>
            </a:r>
            <a:endParaRPr dirty="0"/>
          </a:p>
        </p:txBody>
      </p:sp>
      <p:sp>
        <p:nvSpPr>
          <p:cNvPr id="161" name="Google Shape;161;p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Introductions</a:t>
            </a:r>
            <a:endParaRPr sz="2000" b="1" dirty="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Background</a:t>
            </a:r>
            <a:endParaRPr sz="2000" dirty="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Watch and Discuss a Video</a:t>
            </a:r>
            <a:endParaRPr sz="2000" dirty="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Overview of Calculus 1 Video Sequence</a:t>
            </a:r>
            <a:endParaRPr sz="2000" dirty="0">
              <a:solidFill>
                <a:srgbClr val="000000"/>
              </a:solidFill>
              <a:latin typeface="Avenir"/>
              <a:ea typeface="Avenir"/>
              <a:cs typeface="Avenir"/>
              <a:sym typeface="Avenir"/>
            </a:endParaRPr>
          </a:p>
          <a:p>
            <a:pPr marL="457200" lvl="0" indent="-355600" algn="l" rtl="0">
              <a:lnSpc>
                <a:spcPct val="115000"/>
              </a:lnSpc>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Foundational Ideas Providing Coherence</a:t>
            </a:r>
            <a:endParaRPr sz="2000" dirty="0">
              <a:solidFill>
                <a:srgbClr val="000000"/>
              </a:solidFill>
              <a:latin typeface="Avenir"/>
              <a:ea typeface="Avenir"/>
              <a:cs typeface="Avenir"/>
              <a:sym typeface="Avenir"/>
            </a:endParaRPr>
          </a:p>
          <a:p>
            <a:pPr marL="914400" lvl="1" indent="-330200" algn="l" rtl="0">
              <a:lnSpc>
                <a:spcPct val="150000"/>
              </a:lnSpc>
              <a:spcBef>
                <a:spcPts val="0"/>
              </a:spcBef>
              <a:spcAft>
                <a:spcPts val="0"/>
              </a:spcAft>
              <a:buClr>
                <a:srgbClr val="000000"/>
              </a:buClr>
              <a:buSzPts val="1600"/>
              <a:buFont typeface="Avenir"/>
              <a:buChar char="○"/>
            </a:pPr>
            <a:r>
              <a:rPr lang="en" sz="1600" dirty="0">
                <a:solidFill>
                  <a:srgbClr val="000000"/>
                </a:solidFill>
                <a:latin typeface="Avenir"/>
                <a:ea typeface="Avenir"/>
                <a:cs typeface="Avenir"/>
                <a:sym typeface="Avenir"/>
              </a:rPr>
              <a:t>Watch and Discuss Another Video</a:t>
            </a:r>
            <a:endParaRPr sz="1600" dirty="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Design Principles</a:t>
            </a:r>
            <a:endParaRPr sz="2000" dirty="0">
              <a:solidFill>
                <a:srgbClr val="000000"/>
              </a:solidFill>
              <a:latin typeface="Avenir"/>
              <a:ea typeface="Avenir"/>
              <a:cs typeface="Avenir"/>
              <a:sym typeface="Avenir"/>
            </a:endParaRPr>
          </a:p>
          <a:p>
            <a:pPr marL="457200" lvl="0" indent="-355600" algn="l" rtl="0">
              <a:lnSpc>
                <a:spcPct val="115000"/>
              </a:lnSpc>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Introduction to the First Video Sequence</a:t>
            </a:r>
            <a:endParaRPr sz="2000" dirty="0">
              <a:solidFill>
                <a:srgbClr val="000000"/>
              </a:solidFill>
              <a:latin typeface="Avenir"/>
              <a:ea typeface="Avenir"/>
              <a:cs typeface="Avenir"/>
              <a:sym typeface="Avenir"/>
            </a:endParaRPr>
          </a:p>
          <a:p>
            <a:pPr marL="914400" lvl="1" indent="-330200" algn="l" rtl="0">
              <a:lnSpc>
                <a:spcPct val="150000"/>
              </a:lnSpc>
              <a:spcBef>
                <a:spcPts val="0"/>
              </a:spcBef>
              <a:spcAft>
                <a:spcPts val="0"/>
              </a:spcAft>
              <a:buClr>
                <a:srgbClr val="000000"/>
              </a:buClr>
              <a:buSzPts val="1600"/>
              <a:buFont typeface="Avenir"/>
              <a:buChar char="○"/>
            </a:pPr>
            <a:r>
              <a:rPr lang="en" sz="1600" dirty="0">
                <a:solidFill>
                  <a:srgbClr val="000000"/>
                </a:solidFill>
                <a:latin typeface="Avenir"/>
                <a:ea typeface="Avenir"/>
                <a:cs typeface="Avenir"/>
                <a:sym typeface="Avenir"/>
              </a:rPr>
              <a:t>More videos revealed</a:t>
            </a:r>
            <a:endParaRPr sz="1600" dirty="0">
              <a:solidFill>
                <a:srgbClr val="000000"/>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CVP Videos for Calculus 1</a:t>
            </a:r>
            <a:endParaRPr dirty="0"/>
          </a:p>
        </p:txBody>
      </p:sp>
      <p:sp>
        <p:nvSpPr>
          <p:cNvPr id="305" name="Google Shape;305;p4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~30 video sets</a:t>
            </a:r>
            <a:endParaRPr sz="2000" dirty="0">
              <a:solidFill>
                <a:srgbClr val="000000"/>
              </a:solidFill>
              <a:latin typeface="Avenir"/>
              <a:ea typeface="Avenir"/>
              <a:cs typeface="Avenir"/>
              <a:sym typeface="Avenir"/>
            </a:endParaRPr>
          </a:p>
          <a:p>
            <a:pPr marL="457200" lvl="0" indent="-355600" algn="l" rtl="0">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1-3 videos per set</a:t>
            </a:r>
            <a:endParaRPr sz="2000" dirty="0">
              <a:solidFill>
                <a:srgbClr val="000000"/>
              </a:solidFill>
              <a:latin typeface="Avenir"/>
              <a:ea typeface="Avenir"/>
              <a:cs typeface="Avenir"/>
              <a:sym typeface="Avenir"/>
            </a:endParaRPr>
          </a:p>
          <a:p>
            <a:pPr marL="457200" lvl="0" indent="-355600" algn="l" rtl="0">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Video aspects: </a:t>
            </a:r>
            <a:endParaRPr sz="2000" dirty="0">
              <a:solidFill>
                <a:srgbClr val="000000"/>
              </a:solidFill>
              <a:latin typeface="Avenir"/>
              <a:ea typeface="Avenir"/>
              <a:cs typeface="Avenir"/>
              <a:sym typeface="Avenir"/>
            </a:endParaRPr>
          </a:p>
          <a:p>
            <a:pPr marL="914400" lvl="1" indent="-355600" algn="l" rtl="0">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Conceptual or Procedural (Session 2)</a:t>
            </a:r>
            <a:endParaRPr sz="2000" dirty="0">
              <a:solidFill>
                <a:srgbClr val="000000"/>
              </a:solidFill>
              <a:latin typeface="Avenir"/>
              <a:ea typeface="Avenir"/>
              <a:cs typeface="Avenir"/>
              <a:sym typeface="Avenir"/>
            </a:endParaRPr>
          </a:p>
          <a:p>
            <a:pPr marL="914400" lvl="1" indent="-355600" algn="l" rtl="0">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Real-world context or Mathematical context</a:t>
            </a:r>
            <a:endParaRPr sz="2000" dirty="0">
              <a:solidFill>
                <a:srgbClr val="000000"/>
              </a:solidFill>
              <a:latin typeface="Avenir"/>
              <a:ea typeface="Avenir"/>
              <a:cs typeface="Avenir"/>
              <a:sym typeface="Avenir"/>
            </a:endParaRPr>
          </a:p>
          <a:p>
            <a:pPr marL="457200" lvl="0" indent="-355600" algn="l" rtl="0">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Need Inducing videos (Session 2)</a:t>
            </a:r>
            <a:endParaRPr sz="2000" dirty="0">
              <a:solidFill>
                <a:srgbClr val="000000"/>
              </a:solidFill>
              <a:latin typeface="Avenir"/>
              <a:ea typeface="Avenir"/>
              <a:cs typeface="Avenir"/>
              <a:sym typeface="Avenir"/>
            </a:endParaRPr>
          </a:p>
          <a:p>
            <a:pPr marL="457200" lvl="0" indent="-355600" algn="l" rtl="0">
              <a:spcBef>
                <a:spcPts val="0"/>
              </a:spcBef>
              <a:spcAft>
                <a:spcPts val="0"/>
              </a:spcAft>
              <a:buClr>
                <a:srgbClr val="000000"/>
              </a:buClr>
              <a:buSzPts val="2000"/>
              <a:buFont typeface="Avenir"/>
              <a:buChar char="●"/>
            </a:pPr>
            <a:r>
              <a:rPr lang="en" sz="2000" u="sng" dirty="0">
                <a:solidFill>
                  <a:schemeClr val="hlink"/>
                </a:solidFill>
                <a:latin typeface="Avenir"/>
                <a:ea typeface="Avenir"/>
                <a:cs typeface="Avenir"/>
                <a:sym typeface="Avenir"/>
                <a:hlinkClick r:id="rId3"/>
              </a:rPr>
              <a:t>https://calcvids.org/vids/</a:t>
            </a:r>
            <a:endParaRPr sz="2000" dirty="0">
              <a:solidFill>
                <a:srgbClr val="000000"/>
              </a:solidFill>
              <a:latin typeface="Avenir"/>
              <a:ea typeface="Avenir"/>
              <a:cs typeface="Avenir"/>
              <a:sym typeface="Avenir"/>
            </a:endParaRPr>
          </a:p>
          <a:p>
            <a:pPr marL="0" lvl="0" indent="0" algn="l" rtl="0">
              <a:spcBef>
                <a:spcPts val="1600"/>
              </a:spcBef>
              <a:spcAft>
                <a:spcPts val="0"/>
              </a:spcAft>
              <a:buNone/>
            </a:pPr>
            <a:endParaRPr sz="1000" dirty="0">
              <a:solidFill>
                <a:srgbClr val="000000"/>
              </a:solidFill>
              <a:latin typeface="Montserrat"/>
              <a:ea typeface="Montserrat"/>
              <a:cs typeface="Montserrat"/>
              <a:sym typeface="Montserrat"/>
            </a:endParaRPr>
          </a:p>
          <a:p>
            <a:pPr marL="0" lvl="0" indent="0" algn="l" rtl="0">
              <a:spcBef>
                <a:spcPts val="1600"/>
              </a:spcBef>
              <a:spcAft>
                <a:spcPts val="1600"/>
              </a:spcAft>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Sequences of CVP Videos</a:t>
            </a:r>
            <a:endParaRPr dirty="0"/>
          </a:p>
        </p:txBody>
      </p:sp>
      <p:sp>
        <p:nvSpPr>
          <p:cNvPr id="311" name="Google Shape;311;p4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Avenir"/>
                <a:ea typeface="Avenir"/>
                <a:cs typeface="Avenir"/>
                <a:sym typeface="Avenir"/>
              </a:rPr>
              <a:t>Three sequences of videos</a:t>
            </a:r>
            <a:endParaRPr sz="2400">
              <a:solidFill>
                <a:srgbClr val="000000"/>
              </a:solidFill>
              <a:latin typeface="Avenir"/>
              <a:ea typeface="Avenir"/>
              <a:cs typeface="Avenir"/>
              <a:sym typeface="Avenir"/>
            </a:endParaRPr>
          </a:p>
          <a:p>
            <a:pPr marL="457200" lvl="0" indent="-381000" algn="l" rtl="0">
              <a:spcBef>
                <a:spcPts val="160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Rate of Change to Limit Def. of Derivative</a:t>
            </a:r>
            <a:br>
              <a:rPr lang="en" sz="2400">
                <a:solidFill>
                  <a:srgbClr val="000000"/>
                </a:solidFill>
                <a:latin typeface="Avenir"/>
                <a:ea typeface="Avenir"/>
                <a:cs typeface="Avenir"/>
                <a:sym typeface="Avenir"/>
              </a:rPr>
            </a:br>
            <a:endParaRPr sz="240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Potpourri</a:t>
            </a:r>
            <a:br>
              <a:rPr lang="en" sz="2400">
                <a:solidFill>
                  <a:srgbClr val="000000"/>
                </a:solidFill>
                <a:latin typeface="Avenir"/>
                <a:ea typeface="Avenir"/>
                <a:cs typeface="Avenir"/>
                <a:sym typeface="Avenir"/>
              </a:rPr>
            </a:br>
            <a:endParaRPr sz="240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Riemann Sums to FTOC</a:t>
            </a:r>
            <a:endParaRPr sz="2400">
              <a:solidFill>
                <a:srgbClr val="000000"/>
              </a:solidFill>
              <a:latin typeface="Avenir"/>
              <a:ea typeface="Avenir"/>
              <a:cs typeface="Avenir"/>
              <a:sym typeface="Avenir"/>
            </a:endParaRPr>
          </a:p>
          <a:p>
            <a:pPr marL="0" lvl="0" indent="0" algn="l" rtl="0">
              <a:spcBef>
                <a:spcPts val="1600"/>
              </a:spcBef>
              <a:spcAft>
                <a:spcPts val="1600"/>
              </a:spcAft>
              <a:buNone/>
            </a:pPr>
            <a:endParaRPr sz="2400">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Sequences of CVP Videos</a:t>
            </a:r>
            <a:endParaRPr dirty="0"/>
          </a:p>
          <a:p>
            <a:pPr marL="0" lvl="0" indent="0" algn="l" rtl="0">
              <a:spcBef>
                <a:spcPts val="0"/>
              </a:spcBef>
              <a:spcAft>
                <a:spcPts val="0"/>
              </a:spcAft>
              <a:buNone/>
            </a:pPr>
            <a:endParaRPr dirty="0"/>
          </a:p>
        </p:txBody>
      </p:sp>
      <p:sp>
        <p:nvSpPr>
          <p:cNvPr id="317" name="Google Shape;317;p4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00000"/>
                </a:solidFill>
                <a:latin typeface="Avenir"/>
                <a:ea typeface="Avenir"/>
                <a:cs typeface="Avenir"/>
                <a:sym typeface="Avenir"/>
              </a:rPr>
              <a:t>Three sequences of videos</a:t>
            </a:r>
            <a:endParaRPr sz="2400">
              <a:solidFill>
                <a:srgbClr val="000000"/>
              </a:solidFill>
              <a:latin typeface="Avenir"/>
              <a:ea typeface="Avenir"/>
              <a:cs typeface="Avenir"/>
              <a:sym typeface="Avenir"/>
            </a:endParaRPr>
          </a:p>
          <a:p>
            <a:pPr marL="457200" lvl="0" indent="-381000" algn="l" rtl="0">
              <a:spcBef>
                <a:spcPts val="160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Rate of Change to Limit Def. of Derivative</a:t>
            </a:r>
            <a:br>
              <a:rPr lang="en" sz="2400">
                <a:solidFill>
                  <a:srgbClr val="000000"/>
                </a:solidFill>
                <a:latin typeface="Avenir"/>
                <a:ea typeface="Avenir"/>
                <a:cs typeface="Avenir"/>
                <a:sym typeface="Avenir"/>
              </a:rPr>
            </a:br>
            <a:endParaRPr sz="240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Potpourri</a:t>
            </a:r>
            <a:br>
              <a:rPr lang="en" sz="2400">
                <a:solidFill>
                  <a:srgbClr val="000000"/>
                </a:solidFill>
                <a:latin typeface="Avenir"/>
                <a:ea typeface="Avenir"/>
                <a:cs typeface="Avenir"/>
                <a:sym typeface="Avenir"/>
              </a:rPr>
            </a:br>
            <a:endParaRPr sz="240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Riemann Sums to FTOC</a:t>
            </a:r>
            <a:endParaRPr sz="2400">
              <a:solidFill>
                <a:srgbClr val="000000"/>
              </a:solidFill>
              <a:latin typeface="Avenir"/>
              <a:ea typeface="Avenir"/>
              <a:cs typeface="Avenir"/>
              <a:sym typeface="Avenir"/>
            </a:endParaRPr>
          </a:p>
          <a:p>
            <a:pPr marL="0" lvl="0" indent="0" algn="l" rtl="0">
              <a:spcBef>
                <a:spcPts val="1600"/>
              </a:spcBef>
              <a:spcAft>
                <a:spcPts val="1600"/>
              </a:spcAft>
              <a:buNone/>
            </a:pPr>
            <a:endParaRPr sz="2400">
              <a:latin typeface="Avenir"/>
              <a:ea typeface="Avenir"/>
              <a:cs typeface="Avenir"/>
              <a:sym typeface="Avenir"/>
            </a:endParaRPr>
          </a:p>
        </p:txBody>
      </p:sp>
      <p:sp>
        <p:nvSpPr>
          <p:cNvPr id="318" name="Google Shape;318;p48"/>
          <p:cNvSpPr/>
          <p:nvPr/>
        </p:nvSpPr>
        <p:spPr>
          <a:xfrm>
            <a:off x="159675" y="1810650"/>
            <a:ext cx="8555100" cy="7611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Constant Rate of Change as a Foundation for Ideas</a:t>
            </a:r>
            <a:endParaRPr dirty="0"/>
          </a:p>
          <a:p>
            <a:pPr marL="0" lvl="0" indent="0" algn="l" rtl="0">
              <a:spcBef>
                <a:spcPts val="0"/>
              </a:spcBef>
              <a:spcAft>
                <a:spcPts val="0"/>
              </a:spcAft>
              <a:buNone/>
            </a:pPr>
            <a:endParaRPr dirty="0"/>
          </a:p>
        </p:txBody>
      </p:sp>
      <p:sp>
        <p:nvSpPr>
          <p:cNvPr id="324" name="Google Shape;324;p4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Avenir"/>
              <a:buChar char="●"/>
            </a:pPr>
            <a:r>
              <a:rPr lang="en" sz="1900">
                <a:solidFill>
                  <a:srgbClr val="000000"/>
                </a:solidFill>
                <a:latin typeface="Avenir"/>
                <a:ea typeface="Avenir"/>
                <a:cs typeface="Avenir"/>
                <a:sym typeface="Avenir"/>
              </a:rPr>
              <a:t>Instantaneous rates of change (derivatives) are defined as limit of average rates of change. </a:t>
            </a:r>
            <a:endParaRPr sz="1900">
              <a:solidFill>
                <a:srgbClr val="000000"/>
              </a:solidFill>
              <a:latin typeface="Avenir"/>
              <a:ea typeface="Avenir"/>
              <a:cs typeface="Avenir"/>
              <a:sym typeface="Avenir"/>
            </a:endParaRPr>
          </a:p>
          <a:p>
            <a:pPr marL="457200" lvl="0" indent="-349250" algn="l" rtl="0">
              <a:spcBef>
                <a:spcPts val="0"/>
              </a:spcBef>
              <a:spcAft>
                <a:spcPts val="0"/>
              </a:spcAft>
              <a:buSzPts val="1900"/>
              <a:buFont typeface="Avenir"/>
              <a:buChar char="●"/>
            </a:pPr>
            <a:r>
              <a:rPr lang="en" sz="1900">
                <a:solidFill>
                  <a:srgbClr val="000000"/>
                </a:solidFill>
                <a:latin typeface="Avenir"/>
                <a:ea typeface="Avenir"/>
                <a:cs typeface="Avenir"/>
                <a:sym typeface="Avenir"/>
              </a:rPr>
              <a:t>An average rate of change of a function over an interval is the constant rate of change of a linear function (slope of secant line) over the same interval.</a:t>
            </a:r>
            <a:endParaRPr sz="1900">
              <a:solidFill>
                <a:srgbClr val="000000"/>
              </a:solidFill>
              <a:latin typeface="Avenir"/>
              <a:ea typeface="Avenir"/>
              <a:cs typeface="Avenir"/>
              <a:sym typeface="Avenir"/>
            </a:endParaRPr>
          </a:p>
          <a:p>
            <a:pPr marL="457200" lvl="0" indent="-349250" algn="l" rtl="0">
              <a:spcBef>
                <a:spcPts val="0"/>
              </a:spcBef>
              <a:spcAft>
                <a:spcPts val="0"/>
              </a:spcAft>
              <a:buClr>
                <a:srgbClr val="000000"/>
              </a:buClr>
              <a:buSzPts val="1900"/>
              <a:buFont typeface="Avenir"/>
              <a:buChar char="●"/>
            </a:pPr>
            <a:r>
              <a:rPr lang="en" sz="1900">
                <a:solidFill>
                  <a:srgbClr val="000000"/>
                </a:solidFill>
                <a:latin typeface="Avenir"/>
                <a:ea typeface="Avenir"/>
                <a:cs typeface="Avenir"/>
                <a:sym typeface="Avenir"/>
              </a:rPr>
              <a:t>When zooming to illustrate derivatives, we observe that for intervals small enough, a differentiable function varies at essentially a constant rate (linear).</a:t>
            </a:r>
            <a:endParaRPr sz="1900">
              <a:solidFill>
                <a:srgbClr val="000000"/>
              </a:solidFill>
              <a:latin typeface="Avenir"/>
              <a:ea typeface="Avenir"/>
              <a:cs typeface="Avenir"/>
              <a:sym typeface="Avenir"/>
            </a:endParaRPr>
          </a:p>
          <a:p>
            <a:pPr marL="457200" lvl="0" indent="-349250" algn="l" rtl="0">
              <a:spcBef>
                <a:spcPts val="0"/>
              </a:spcBef>
              <a:spcAft>
                <a:spcPts val="0"/>
              </a:spcAft>
              <a:buClr>
                <a:srgbClr val="000000"/>
              </a:buClr>
              <a:buSzPts val="1900"/>
              <a:buFont typeface="Avenir"/>
              <a:buChar char="●"/>
            </a:pPr>
            <a:r>
              <a:rPr lang="en" sz="1900">
                <a:solidFill>
                  <a:srgbClr val="000000"/>
                </a:solidFill>
                <a:latin typeface="Avenir"/>
                <a:ea typeface="Avenir"/>
                <a:cs typeface="Avenir"/>
                <a:sym typeface="Avenir"/>
              </a:rPr>
              <a:t>Part 2: Riemann sums in context includes imagining a varying rate as if it is constant over successive small intervals. </a:t>
            </a:r>
            <a:endParaRPr sz="1900">
              <a:solidFill>
                <a:srgbClr val="00000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animEffect transition="in" filter="fade">
                                      <p:cBhvr>
                                        <p:cTn id="7" dur="1000"/>
                                        <p:tgtEl>
                                          <p:spTgt spid="3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xEl>
                                              <p:pRg st="1" end="1"/>
                                            </p:txEl>
                                          </p:spTgt>
                                        </p:tgtEl>
                                        <p:attrNameLst>
                                          <p:attrName>style.visibility</p:attrName>
                                        </p:attrNameLst>
                                      </p:cBhvr>
                                      <p:to>
                                        <p:strVal val="visible"/>
                                      </p:to>
                                    </p:set>
                                    <p:animEffect transition="in" filter="fade">
                                      <p:cBhvr>
                                        <p:cTn id="12" dur="1000"/>
                                        <p:tgtEl>
                                          <p:spTgt spid="3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4">
                                            <p:txEl>
                                              <p:pRg st="2" end="2"/>
                                            </p:txEl>
                                          </p:spTgt>
                                        </p:tgtEl>
                                        <p:attrNameLst>
                                          <p:attrName>style.visibility</p:attrName>
                                        </p:attrNameLst>
                                      </p:cBhvr>
                                      <p:to>
                                        <p:strVal val="visible"/>
                                      </p:to>
                                    </p:set>
                                    <p:animEffect transition="in" filter="fade">
                                      <p:cBhvr>
                                        <p:cTn id="17" dur="1000"/>
                                        <p:tgtEl>
                                          <p:spTgt spid="3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4">
                                            <p:txEl>
                                              <p:pRg st="3" end="3"/>
                                            </p:txEl>
                                          </p:spTgt>
                                        </p:tgtEl>
                                        <p:attrNameLst>
                                          <p:attrName>style.visibility</p:attrName>
                                        </p:attrNameLst>
                                      </p:cBhvr>
                                      <p:to>
                                        <p:strVal val="visible"/>
                                      </p:to>
                                    </p:set>
                                    <p:animEffect transition="in" filter="fade">
                                      <p:cBhvr>
                                        <p:cTn id="22" dur="1000"/>
                                        <p:tgtEl>
                                          <p:spTgt spid="3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Constant Rate of Change as a Foundation for Ideas</a:t>
            </a:r>
            <a:endParaRPr dirty="0"/>
          </a:p>
          <a:p>
            <a:pPr marL="0" lvl="0" indent="0" algn="l" rtl="0">
              <a:spcBef>
                <a:spcPts val="0"/>
              </a:spcBef>
              <a:spcAft>
                <a:spcPts val="0"/>
              </a:spcAft>
              <a:buNone/>
            </a:pPr>
            <a:endParaRPr dirty="0"/>
          </a:p>
        </p:txBody>
      </p:sp>
      <p:sp>
        <p:nvSpPr>
          <p:cNvPr id="330" name="Google Shape;330;p5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Avenir"/>
              <a:buChar char="●"/>
            </a:pPr>
            <a:r>
              <a:rPr lang="en" sz="1900">
                <a:solidFill>
                  <a:srgbClr val="000000"/>
                </a:solidFill>
                <a:latin typeface="Avenir"/>
                <a:ea typeface="Avenir"/>
                <a:cs typeface="Avenir"/>
                <a:sym typeface="Avenir"/>
              </a:rPr>
              <a:t>A mature understanding of rate relies upon developed images of continuous variation that include two quantities and how they covary. </a:t>
            </a:r>
            <a:endParaRPr sz="1900">
              <a:solidFill>
                <a:srgbClr val="000000"/>
              </a:solidFill>
              <a:latin typeface="Avenir"/>
              <a:ea typeface="Avenir"/>
              <a:cs typeface="Avenir"/>
              <a:sym typeface="Avenir"/>
            </a:endParaRPr>
          </a:p>
          <a:p>
            <a:pPr marL="457200" lvl="0" indent="-349250" algn="l" rtl="0">
              <a:spcBef>
                <a:spcPts val="0"/>
              </a:spcBef>
              <a:spcAft>
                <a:spcPts val="0"/>
              </a:spcAft>
              <a:buClr>
                <a:srgbClr val="000000"/>
              </a:buClr>
              <a:buSzPts val="1900"/>
              <a:buFont typeface="Avenir"/>
              <a:buChar char="●"/>
            </a:pPr>
            <a:r>
              <a:rPr lang="en" sz="1900">
                <a:solidFill>
                  <a:srgbClr val="000000"/>
                </a:solidFill>
                <a:latin typeface="Avenir"/>
                <a:ea typeface="Avenir"/>
                <a:cs typeface="Avenir"/>
                <a:sym typeface="Avenir"/>
              </a:rPr>
              <a:t>Quantity: Measurable attribute of an object (more later)</a:t>
            </a:r>
            <a:endParaRPr sz="1900">
              <a:solidFill>
                <a:srgbClr val="000000"/>
              </a:solidFill>
              <a:latin typeface="Avenir"/>
              <a:ea typeface="Avenir"/>
              <a:cs typeface="Avenir"/>
              <a:sym typeface="Avenir"/>
            </a:endParaRPr>
          </a:p>
          <a:p>
            <a:pPr marL="914400" lvl="1" indent="-349250" algn="l" rtl="0">
              <a:spcBef>
                <a:spcPts val="0"/>
              </a:spcBef>
              <a:spcAft>
                <a:spcPts val="0"/>
              </a:spcAft>
              <a:buClr>
                <a:srgbClr val="000000"/>
              </a:buClr>
              <a:buSzPts val="1900"/>
              <a:buFont typeface="Avenir"/>
              <a:buChar char="○"/>
            </a:pPr>
            <a:r>
              <a:rPr lang="en" sz="1900">
                <a:solidFill>
                  <a:srgbClr val="000000"/>
                </a:solidFill>
                <a:latin typeface="Avenir"/>
                <a:ea typeface="Avenir"/>
                <a:cs typeface="Avenir"/>
                <a:sym typeface="Avenir"/>
              </a:rPr>
              <a:t>Speed: Distance &amp; Time</a:t>
            </a:r>
            <a:endParaRPr sz="1900">
              <a:solidFill>
                <a:srgbClr val="000000"/>
              </a:solidFill>
              <a:latin typeface="Avenir"/>
              <a:ea typeface="Avenir"/>
              <a:cs typeface="Avenir"/>
              <a:sym typeface="Avenir"/>
            </a:endParaRPr>
          </a:p>
          <a:p>
            <a:pPr marL="914400" lvl="1" indent="-349250" algn="l" rtl="0">
              <a:spcBef>
                <a:spcPts val="0"/>
              </a:spcBef>
              <a:spcAft>
                <a:spcPts val="0"/>
              </a:spcAft>
              <a:buClr>
                <a:srgbClr val="000000"/>
              </a:buClr>
              <a:buSzPts val="1900"/>
              <a:buFont typeface="Avenir"/>
              <a:buChar char="○"/>
            </a:pPr>
            <a:r>
              <a:rPr lang="en" sz="1900">
                <a:solidFill>
                  <a:srgbClr val="000000"/>
                </a:solidFill>
                <a:latin typeface="Avenir"/>
                <a:ea typeface="Avenir"/>
                <a:cs typeface="Avenir"/>
                <a:sym typeface="Avenir"/>
              </a:rPr>
              <a:t>Container: Volume and Height</a:t>
            </a:r>
            <a:endParaRPr sz="1900">
              <a:solidFill>
                <a:srgbClr val="000000"/>
              </a:solidFill>
              <a:latin typeface="Avenir"/>
              <a:ea typeface="Avenir"/>
              <a:cs typeface="Avenir"/>
              <a:sym typeface="Avenir"/>
            </a:endParaRPr>
          </a:p>
          <a:p>
            <a:pPr marL="914400" lvl="1" indent="-349250" algn="l" rtl="0">
              <a:spcBef>
                <a:spcPts val="0"/>
              </a:spcBef>
              <a:spcAft>
                <a:spcPts val="0"/>
              </a:spcAft>
              <a:buClr>
                <a:srgbClr val="000000"/>
              </a:buClr>
              <a:buSzPts val="1900"/>
              <a:buFont typeface="Avenir"/>
              <a:buChar char="○"/>
            </a:pPr>
            <a:r>
              <a:rPr lang="en" sz="1900">
                <a:solidFill>
                  <a:srgbClr val="000000"/>
                </a:solidFill>
                <a:latin typeface="Avenir"/>
                <a:ea typeface="Avenir"/>
                <a:cs typeface="Avenir"/>
                <a:sym typeface="Avenir"/>
              </a:rPr>
              <a:t>Etc.</a:t>
            </a:r>
            <a:endParaRPr sz="1900">
              <a:solidFill>
                <a:srgbClr val="000000"/>
              </a:solidFill>
              <a:latin typeface="Avenir"/>
              <a:ea typeface="Avenir"/>
              <a:cs typeface="Avenir"/>
              <a:sym typeface="Avenir"/>
            </a:endParaRPr>
          </a:p>
          <a:p>
            <a:pPr marL="457200" lvl="0" indent="-349250" algn="l" rtl="0">
              <a:spcBef>
                <a:spcPts val="0"/>
              </a:spcBef>
              <a:spcAft>
                <a:spcPts val="0"/>
              </a:spcAft>
              <a:buClr>
                <a:srgbClr val="000000"/>
              </a:buClr>
              <a:buSzPts val="1900"/>
              <a:buFont typeface="Avenir"/>
              <a:buChar char="●"/>
            </a:pPr>
            <a:r>
              <a:rPr lang="en" sz="1900">
                <a:solidFill>
                  <a:srgbClr val="000000"/>
                </a:solidFill>
                <a:latin typeface="Avenir"/>
                <a:ea typeface="Avenir"/>
                <a:cs typeface="Avenir"/>
                <a:sym typeface="Avenir"/>
              </a:rPr>
              <a:t>Rate: Defines a proportional relationship between varying quantities’ measures.</a:t>
            </a:r>
            <a:endParaRPr sz="1900">
              <a:solidFill>
                <a:srgbClr val="00000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
                                            <p:txEl>
                                              <p:pRg st="0" end="0"/>
                                            </p:txEl>
                                          </p:spTgt>
                                        </p:tgtEl>
                                        <p:attrNameLst>
                                          <p:attrName>style.visibility</p:attrName>
                                        </p:attrNameLst>
                                      </p:cBhvr>
                                      <p:to>
                                        <p:strVal val="visible"/>
                                      </p:to>
                                    </p:set>
                                    <p:animEffect transition="in" filter="fade">
                                      <p:cBhvr>
                                        <p:cTn id="7" dur="1000"/>
                                        <p:tgtEl>
                                          <p:spTgt spid="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0">
                                            <p:txEl>
                                              <p:pRg st="1" end="1"/>
                                            </p:txEl>
                                          </p:spTgt>
                                        </p:tgtEl>
                                        <p:attrNameLst>
                                          <p:attrName>style.visibility</p:attrName>
                                        </p:attrNameLst>
                                      </p:cBhvr>
                                      <p:to>
                                        <p:strVal val="visible"/>
                                      </p:to>
                                    </p:set>
                                    <p:animEffect transition="in" filter="fade">
                                      <p:cBhvr>
                                        <p:cTn id="12" dur="1000"/>
                                        <p:tgtEl>
                                          <p:spTgt spid="3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0">
                                            <p:txEl>
                                              <p:pRg st="2" end="2"/>
                                            </p:txEl>
                                          </p:spTgt>
                                        </p:tgtEl>
                                        <p:attrNameLst>
                                          <p:attrName>style.visibility</p:attrName>
                                        </p:attrNameLst>
                                      </p:cBhvr>
                                      <p:to>
                                        <p:strVal val="visible"/>
                                      </p:to>
                                    </p:set>
                                    <p:animEffect transition="in" filter="fade">
                                      <p:cBhvr>
                                        <p:cTn id="17" dur="1000"/>
                                        <p:tgtEl>
                                          <p:spTgt spid="3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0">
                                            <p:txEl>
                                              <p:pRg st="3" end="3"/>
                                            </p:txEl>
                                          </p:spTgt>
                                        </p:tgtEl>
                                        <p:attrNameLst>
                                          <p:attrName>style.visibility</p:attrName>
                                        </p:attrNameLst>
                                      </p:cBhvr>
                                      <p:to>
                                        <p:strVal val="visible"/>
                                      </p:to>
                                    </p:set>
                                    <p:animEffect transition="in" filter="fade">
                                      <p:cBhvr>
                                        <p:cTn id="22" dur="1000"/>
                                        <p:tgtEl>
                                          <p:spTgt spid="3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0">
                                            <p:txEl>
                                              <p:pRg st="4" end="4"/>
                                            </p:txEl>
                                          </p:spTgt>
                                        </p:tgtEl>
                                        <p:attrNameLst>
                                          <p:attrName>style.visibility</p:attrName>
                                        </p:attrNameLst>
                                      </p:cBhvr>
                                      <p:to>
                                        <p:strVal val="visible"/>
                                      </p:to>
                                    </p:set>
                                    <p:animEffect transition="in" filter="fade">
                                      <p:cBhvr>
                                        <p:cTn id="27" dur="1000"/>
                                        <p:tgtEl>
                                          <p:spTgt spid="3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0">
                                            <p:txEl>
                                              <p:pRg st="5" end="5"/>
                                            </p:txEl>
                                          </p:spTgt>
                                        </p:tgtEl>
                                        <p:attrNameLst>
                                          <p:attrName>style.visibility</p:attrName>
                                        </p:attrNameLst>
                                      </p:cBhvr>
                                      <p:to>
                                        <p:strVal val="visible"/>
                                      </p:to>
                                    </p:set>
                                    <p:animEffect transition="in" filter="fade">
                                      <p:cBhvr>
                                        <p:cTn id="32" dur="1000"/>
                                        <p:tgtEl>
                                          <p:spTgt spid="3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Conceptual Development of Constant Rate</a:t>
            </a:r>
            <a:endParaRPr dirty="0"/>
          </a:p>
        </p:txBody>
      </p:sp>
      <p:sp>
        <p:nvSpPr>
          <p:cNvPr id="336" name="Google Shape;336;p51"/>
          <p:cNvSpPr txBox="1">
            <a:spLocks noGrp="1"/>
          </p:cNvSpPr>
          <p:nvPr>
            <p:ph type="body" idx="1"/>
          </p:nvPr>
        </p:nvSpPr>
        <p:spPr>
          <a:xfrm>
            <a:off x="311700" y="1113925"/>
            <a:ext cx="4455600" cy="2975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First: A student must conceive the continuous  variation of each quantity.</a:t>
            </a:r>
            <a:endParaRPr sz="1600">
              <a:solidFill>
                <a:srgbClr val="000000"/>
              </a:solidFill>
              <a:latin typeface="Avenir"/>
              <a:ea typeface="Avenir"/>
              <a:cs typeface="Avenir"/>
              <a:sym typeface="Avenir"/>
            </a:endParaRPr>
          </a:p>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Rate of change is constant if changes in quantities measure are proportional.</a:t>
            </a:r>
            <a:endParaRPr sz="1600">
              <a:solidFill>
                <a:srgbClr val="000000"/>
              </a:solidFill>
              <a:latin typeface="Avenir"/>
              <a:ea typeface="Avenir"/>
              <a:cs typeface="Avenir"/>
              <a:sym typeface="Avenir"/>
            </a:endParaRPr>
          </a:p>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Quantities’ measures require attention to point of reference.</a:t>
            </a:r>
            <a:endParaRPr sz="1600">
              <a:solidFill>
                <a:srgbClr val="000000"/>
              </a:solidFill>
              <a:latin typeface="Avenir"/>
              <a:ea typeface="Avenir"/>
              <a:cs typeface="Avenir"/>
              <a:sym typeface="Avenir"/>
            </a:endParaRPr>
          </a:p>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If the variance of </a:t>
            </a:r>
            <a:r>
              <a:rPr lang="en" sz="1600" i="1">
                <a:solidFill>
                  <a:srgbClr val="000000"/>
                </a:solidFill>
                <a:latin typeface="Times New Roman"/>
                <a:ea typeface="Times New Roman"/>
                <a:cs typeface="Times New Roman"/>
                <a:sym typeface="Times New Roman"/>
              </a:rPr>
              <a:t>f </a:t>
            </a:r>
            <a:r>
              <a:rPr lang="en" sz="1600">
                <a:solidFill>
                  <a:srgbClr val="000000"/>
                </a:solidFill>
                <a:latin typeface="Times New Roman"/>
                <a:ea typeface="Times New Roman"/>
                <a:cs typeface="Times New Roman"/>
                <a:sym typeface="Times New Roman"/>
              </a:rPr>
              <a:t>with respect to </a:t>
            </a:r>
            <a:r>
              <a:rPr lang="en" sz="1600" i="1">
                <a:solidFill>
                  <a:srgbClr val="000000"/>
                </a:solidFill>
                <a:latin typeface="Times New Roman"/>
                <a:ea typeface="Times New Roman"/>
                <a:cs typeface="Times New Roman"/>
                <a:sym typeface="Times New Roman"/>
              </a:rPr>
              <a:t>x</a:t>
            </a:r>
            <a:r>
              <a:rPr lang="en" sz="1600">
                <a:solidFill>
                  <a:srgbClr val="000000"/>
                </a:solidFill>
                <a:latin typeface="Times New Roman"/>
                <a:ea typeface="Times New Roman"/>
                <a:cs typeface="Times New Roman"/>
                <a:sym typeface="Times New Roman"/>
              </a:rPr>
              <a:t> </a:t>
            </a:r>
            <a:r>
              <a:rPr lang="en" sz="1600">
                <a:solidFill>
                  <a:srgbClr val="000000"/>
                </a:solidFill>
                <a:latin typeface="Avenir"/>
                <a:ea typeface="Avenir"/>
                <a:cs typeface="Avenir"/>
                <a:sym typeface="Avenir"/>
              </a:rPr>
              <a:t>is the constant rate </a:t>
            </a:r>
            <a:r>
              <a:rPr lang="en" sz="1600" i="1">
                <a:solidFill>
                  <a:srgbClr val="000000"/>
                </a:solidFill>
                <a:latin typeface="Times New Roman"/>
                <a:ea typeface="Times New Roman"/>
                <a:cs typeface="Times New Roman"/>
                <a:sym typeface="Times New Roman"/>
              </a:rPr>
              <a:t>m</a:t>
            </a:r>
            <a:r>
              <a:rPr lang="en" sz="1600">
                <a:solidFill>
                  <a:srgbClr val="000000"/>
                </a:solidFill>
                <a:latin typeface="Avenir"/>
                <a:ea typeface="Avenir"/>
                <a:cs typeface="Avenir"/>
                <a:sym typeface="Avenir"/>
              </a:rPr>
              <a:t>, then the amount of change of </a:t>
            </a:r>
            <a:r>
              <a:rPr lang="en" sz="1600" i="1">
                <a:solidFill>
                  <a:srgbClr val="000000"/>
                </a:solidFill>
                <a:latin typeface="Times New Roman"/>
                <a:ea typeface="Times New Roman"/>
                <a:cs typeface="Times New Roman"/>
                <a:sym typeface="Times New Roman"/>
              </a:rPr>
              <a:t>f</a:t>
            </a:r>
            <a:r>
              <a:rPr lang="en" sz="1600">
                <a:solidFill>
                  <a:srgbClr val="000000"/>
                </a:solidFill>
                <a:latin typeface="Avenir"/>
                <a:ea typeface="Avenir"/>
                <a:cs typeface="Avenir"/>
                <a:sym typeface="Avenir"/>
              </a:rPr>
              <a:t> is </a:t>
            </a:r>
            <a:r>
              <a:rPr lang="en" sz="1600" i="1">
                <a:solidFill>
                  <a:srgbClr val="000000"/>
                </a:solidFill>
                <a:latin typeface="Times New Roman"/>
                <a:ea typeface="Times New Roman"/>
                <a:cs typeface="Times New Roman"/>
                <a:sym typeface="Times New Roman"/>
              </a:rPr>
              <a:t>m</a:t>
            </a:r>
            <a:r>
              <a:rPr lang="en" sz="1600">
                <a:solidFill>
                  <a:srgbClr val="000000"/>
                </a:solidFill>
                <a:latin typeface="Avenir"/>
                <a:ea typeface="Avenir"/>
                <a:cs typeface="Avenir"/>
                <a:sym typeface="Avenir"/>
              </a:rPr>
              <a:t> times as much as the amount of change in </a:t>
            </a:r>
            <a:r>
              <a:rPr lang="en" sz="1600" i="1">
                <a:solidFill>
                  <a:srgbClr val="000000"/>
                </a:solidFill>
                <a:latin typeface="Times New Roman"/>
                <a:ea typeface="Times New Roman"/>
                <a:cs typeface="Times New Roman"/>
                <a:sym typeface="Times New Roman"/>
              </a:rPr>
              <a:t>x</a:t>
            </a:r>
            <a:r>
              <a:rPr lang="en" sz="1600">
                <a:solidFill>
                  <a:srgbClr val="000000"/>
                </a:solidFill>
                <a:latin typeface="Avenir"/>
                <a:ea typeface="Avenir"/>
                <a:cs typeface="Avenir"/>
                <a:sym typeface="Avenir"/>
              </a:rPr>
              <a:t>. </a:t>
            </a:r>
            <a:endParaRPr sz="1600">
              <a:solidFill>
                <a:srgbClr val="000000"/>
              </a:solidFill>
              <a:latin typeface="Avenir"/>
              <a:ea typeface="Avenir"/>
              <a:cs typeface="Avenir"/>
              <a:sym typeface="Avenir"/>
            </a:endParaRPr>
          </a:p>
        </p:txBody>
      </p:sp>
      <p:pic>
        <p:nvPicPr>
          <p:cNvPr id="337" name="Google Shape;337;p51" title="CROC.mov">
            <a:hlinkClick r:id="rId3"/>
          </p:cNvPr>
          <p:cNvPicPr preferRelativeResize="0"/>
          <p:nvPr/>
        </p:nvPicPr>
        <p:blipFill>
          <a:blip r:embed="rId4">
            <a:alphaModFix/>
          </a:blip>
          <a:stretch>
            <a:fillRect/>
          </a:stretch>
        </p:blipFill>
        <p:spPr>
          <a:xfrm>
            <a:off x="4973184" y="1364850"/>
            <a:ext cx="3967190" cy="2975400"/>
          </a:xfrm>
          <a:prstGeom prst="rect">
            <a:avLst/>
          </a:prstGeom>
          <a:noFill/>
          <a:ln>
            <a:noFill/>
          </a:ln>
        </p:spPr>
      </p:pic>
      <p:sp>
        <p:nvSpPr>
          <p:cNvPr id="338" name="Google Shape;338;p51"/>
          <p:cNvSpPr txBox="1">
            <a:spLocks noGrp="1"/>
          </p:cNvSpPr>
          <p:nvPr>
            <p:ph type="title"/>
          </p:nvPr>
        </p:nvSpPr>
        <p:spPr>
          <a:xfrm>
            <a:off x="286650" y="3632850"/>
            <a:ext cx="45057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In what ways does this animation demonstrate these ideas?</a:t>
            </a:r>
            <a:endParaRPr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52" title="Derivative.mov">
            <a:hlinkClick r:id="rId3"/>
          </p:cNvPr>
          <p:cNvPicPr preferRelativeResize="0"/>
          <p:nvPr/>
        </p:nvPicPr>
        <p:blipFill>
          <a:blip r:embed="rId4">
            <a:alphaModFix/>
          </a:blip>
          <a:stretch>
            <a:fillRect/>
          </a:stretch>
        </p:blipFill>
        <p:spPr>
          <a:xfrm>
            <a:off x="4973178" y="1364852"/>
            <a:ext cx="3967200" cy="2975392"/>
          </a:xfrm>
          <a:prstGeom prst="rect">
            <a:avLst/>
          </a:prstGeom>
          <a:noFill/>
          <a:ln>
            <a:noFill/>
          </a:ln>
        </p:spPr>
      </p:pic>
      <p:sp>
        <p:nvSpPr>
          <p:cNvPr id="344" name="Google Shape;344;p5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Conceptual Development of Derivative</a:t>
            </a:r>
            <a:endParaRPr dirty="0"/>
          </a:p>
        </p:txBody>
      </p:sp>
      <p:sp>
        <p:nvSpPr>
          <p:cNvPr id="345" name="Google Shape;345;p52"/>
          <p:cNvSpPr txBox="1">
            <a:spLocks noGrp="1"/>
          </p:cNvSpPr>
          <p:nvPr>
            <p:ph type="body" idx="1"/>
          </p:nvPr>
        </p:nvSpPr>
        <p:spPr>
          <a:xfrm>
            <a:off x="311700" y="1113925"/>
            <a:ext cx="4455600" cy="2975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Font typeface="Avenir"/>
              <a:buChar char="●"/>
            </a:pPr>
            <a:r>
              <a:rPr lang="en">
                <a:solidFill>
                  <a:srgbClr val="000000"/>
                </a:solidFill>
                <a:latin typeface="Avenir"/>
                <a:ea typeface="Avenir"/>
                <a:cs typeface="Avenir"/>
                <a:sym typeface="Avenir"/>
              </a:rPr>
              <a:t>Leverage constant rate of change.</a:t>
            </a:r>
            <a:endParaRPr>
              <a:solidFill>
                <a:srgbClr val="000000"/>
              </a:solidFill>
              <a:latin typeface="Avenir"/>
              <a:ea typeface="Avenir"/>
              <a:cs typeface="Avenir"/>
              <a:sym typeface="Avenir"/>
            </a:endParaRPr>
          </a:p>
          <a:p>
            <a:pPr marL="457200" lvl="0" indent="-342900" algn="l" rtl="0">
              <a:lnSpc>
                <a:spcPct val="100000"/>
              </a:lnSpc>
              <a:spcBef>
                <a:spcPts val="0"/>
              </a:spcBef>
              <a:spcAft>
                <a:spcPts val="0"/>
              </a:spcAft>
              <a:buClr>
                <a:srgbClr val="000000"/>
              </a:buClr>
              <a:buSzPts val="1800"/>
              <a:buFont typeface="Avenir"/>
              <a:buChar char="●"/>
            </a:pPr>
            <a:r>
              <a:rPr lang="en">
                <a:solidFill>
                  <a:srgbClr val="000000"/>
                </a:solidFill>
                <a:latin typeface="Avenir"/>
                <a:ea typeface="Avenir"/>
                <a:cs typeface="Avenir"/>
                <a:sym typeface="Avenir"/>
              </a:rPr>
              <a:t>Derivative as limit of average rates.</a:t>
            </a:r>
            <a:endParaRPr>
              <a:solidFill>
                <a:srgbClr val="000000"/>
              </a:solidFill>
              <a:latin typeface="Avenir"/>
              <a:ea typeface="Avenir"/>
              <a:cs typeface="Avenir"/>
              <a:sym typeface="Avenir"/>
            </a:endParaRPr>
          </a:p>
          <a:p>
            <a:pPr marL="457200" lvl="0" indent="-342900" algn="l" rtl="0">
              <a:lnSpc>
                <a:spcPct val="100000"/>
              </a:lnSpc>
              <a:spcBef>
                <a:spcPts val="0"/>
              </a:spcBef>
              <a:spcAft>
                <a:spcPts val="0"/>
              </a:spcAft>
              <a:buClr>
                <a:srgbClr val="000000"/>
              </a:buClr>
              <a:buSzPts val="1800"/>
              <a:buFont typeface="Avenir"/>
              <a:buChar char="●"/>
            </a:pPr>
            <a:r>
              <a:rPr lang="en">
                <a:solidFill>
                  <a:srgbClr val="000000"/>
                </a:solidFill>
                <a:latin typeface="Avenir"/>
                <a:ea typeface="Avenir"/>
                <a:cs typeface="Avenir"/>
                <a:sym typeface="Avenir"/>
              </a:rPr>
              <a:t>For intervals small enough, a function varies at essentially a constant rate.</a:t>
            </a:r>
            <a:endParaRPr>
              <a:solidFill>
                <a:srgbClr val="000000"/>
              </a:solidFill>
              <a:latin typeface="Avenir"/>
              <a:ea typeface="Avenir"/>
              <a:cs typeface="Avenir"/>
              <a:sym typeface="Avenir"/>
            </a:endParaRPr>
          </a:p>
          <a:p>
            <a:pPr marL="457200" lvl="0" indent="-342900" algn="l" rtl="0">
              <a:lnSpc>
                <a:spcPct val="100000"/>
              </a:lnSpc>
              <a:spcBef>
                <a:spcPts val="0"/>
              </a:spcBef>
              <a:spcAft>
                <a:spcPts val="0"/>
              </a:spcAft>
              <a:buClr>
                <a:srgbClr val="000000"/>
              </a:buClr>
              <a:buSzPts val="1800"/>
              <a:buFont typeface="Avenir"/>
              <a:buChar char="●"/>
            </a:pPr>
            <a:r>
              <a:rPr lang="en">
                <a:solidFill>
                  <a:srgbClr val="000000"/>
                </a:solidFill>
                <a:latin typeface="Avenir"/>
                <a:ea typeface="Avenir"/>
                <a:cs typeface="Avenir"/>
                <a:sym typeface="Avenir"/>
              </a:rPr>
              <a:t>Over small enough intervals, the amount of change in </a:t>
            </a:r>
            <a:r>
              <a:rPr lang="en" i="1">
                <a:solidFill>
                  <a:srgbClr val="000000"/>
                </a:solidFill>
                <a:latin typeface="Times New Roman"/>
                <a:ea typeface="Times New Roman"/>
                <a:cs typeface="Times New Roman"/>
                <a:sym typeface="Times New Roman"/>
              </a:rPr>
              <a:t>f</a:t>
            </a:r>
            <a:r>
              <a:rPr lang="en">
                <a:solidFill>
                  <a:srgbClr val="000000"/>
                </a:solidFill>
                <a:latin typeface="Avenir"/>
                <a:ea typeface="Avenir"/>
                <a:cs typeface="Avenir"/>
                <a:sym typeface="Avenir"/>
              </a:rPr>
              <a:t> is </a:t>
            </a:r>
            <a:r>
              <a:rPr lang="en" i="1">
                <a:solidFill>
                  <a:srgbClr val="000000"/>
                </a:solidFill>
                <a:latin typeface="Times New Roman"/>
                <a:ea typeface="Times New Roman"/>
                <a:cs typeface="Times New Roman"/>
                <a:sym typeface="Times New Roman"/>
              </a:rPr>
              <a:t>f </a:t>
            </a:r>
            <a:r>
              <a:rPr lang="en">
                <a:solidFill>
                  <a:srgbClr val="000000"/>
                </a:solidFill>
                <a:latin typeface="Avenir"/>
                <a:ea typeface="Avenir"/>
                <a:cs typeface="Avenir"/>
                <a:sym typeface="Avenir"/>
              </a:rPr>
              <a:t>’(</a:t>
            </a:r>
            <a:r>
              <a:rPr lang="en" i="1">
                <a:solidFill>
                  <a:srgbClr val="000000"/>
                </a:solidFill>
                <a:latin typeface="Times New Roman"/>
                <a:ea typeface="Times New Roman"/>
                <a:cs typeface="Times New Roman"/>
                <a:sym typeface="Times New Roman"/>
              </a:rPr>
              <a:t>a</a:t>
            </a:r>
            <a:r>
              <a:rPr lang="en">
                <a:solidFill>
                  <a:srgbClr val="000000"/>
                </a:solidFill>
                <a:latin typeface="Avenir"/>
                <a:ea typeface="Avenir"/>
                <a:cs typeface="Avenir"/>
                <a:sym typeface="Avenir"/>
              </a:rPr>
              <a:t>) times as much as as the change in </a:t>
            </a:r>
            <a:r>
              <a:rPr lang="en" i="1">
                <a:solidFill>
                  <a:srgbClr val="000000"/>
                </a:solidFill>
                <a:latin typeface="Times New Roman"/>
                <a:ea typeface="Times New Roman"/>
                <a:cs typeface="Times New Roman"/>
                <a:sym typeface="Times New Roman"/>
              </a:rPr>
              <a:t>x</a:t>
            </a:r>
            <a:r>
              <a:rPr lang="en">
                <a:solidFill>
                  <a:srgbClr val="000000"/>
                </a:solidFill>
                <a:latin typeface="Avenir"/>
                <a:ea typeface="Avenir"/>
                <a:cs typeface="Avenir"/>
                <a:sym typeface="Avenir"/>
              </a:rPr>
              <a:t>. </a:t>
            </a:r>
            <a:endParaRPr>
              <a:solidFill>
                <a:srgbClr val="000000"/>
              </a:solidFill>
              <a:latin typeface="Avenir"/>
              <a:ea typeface="Avenir"/>
              <a:cs typeface="Avenir"/>
              <a:sym typeface="Avenir"/>
            </a:endParaRPr>
          </a:p>
        </p:txBody>
      </p:sp>
      <p:sp>
        <p:nvSpPr>
          <p:cNvPr id="346" name="Google Shape;346;p52"/>
          <p:cNvSpPr txBox="1">
            <a:spLocks noGrp="1"/>
          </p:cNvSpPr>
          <p:nvPr>
            <p:ph type="title"/>
          </p:nvPr>
        </p:nvSpPr>
        <p:spPr>
          <a:xfrm>
            <a:off x="286650" y="3632850"/>
            <a:ext cx="45057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In what ways does this animation demonstrate these ideas?</a:t>
            </a:r>
            <a:endParaRPr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Video: Constant Rate of Change (CROC) </a:t>
            </a:r>
            <a:endParaRPr dirty="0"/>
          </a:p>
        </p:txBody>
      </p:sp>
      <p:sp>
        <p:nvSpPr>
          <p:cNvPr id="352" name="Google Shape;352;p53"/>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dirty="0">
                <a:solidFill>
                  <a:srgbClr val="000000"/>
                </a:solidFill>
              </a:rPr>
              <a:t>Definition of CROC</a:t>
            </a:r>
            <a:endParaRPr dirty="0">
              <a:solidFill>
                <a:srgbClr val="000000"/>
              </a:solidFill>
            </a:endParaRPr>
          </a:p>
          <a:p>
            <a:pPr marL="457200" lvl="0" indent="0" algn="l" rtl="0">
              <a:spcBef>
                <a:spcPts val="1600"/>
              </a:spcBef>
              <a:spcAft>
                <a:spcPts val="0"/>
              </a:spcAft>
              <a:buNone/>
            </a:pPr>
            <a:endParaRPr dirty="0">
              <a:solidFill>
                <a:srgbClr val="000000"/>
              </a:solidFill>
            </a:endParaRPr>
          </a:p>
          <a:p>
            <a:pPr marL="457200" lvl="0" indent="-317500" algn="l" rtl="0">
              <a:spcBef>
                <a:spcPts val="1600"/>
              </a:spcBef>
              <a:spcAft>
                <a:spcPts val="0"/>
              </a:spcAft>
              <a:buClr>
                <a:srgbClr val="000000"/>
              </a:buClr>
              <a:buSzPts val="1400"/>
              <a:buChar char="●"/>
            </a:pPr>
            <a:r>
              <a:rPr lang="en" dirty="0">
                <a:solidFill>
                  <a:srgbClr val="000000"/>
                </a:solidFill>
              </a:rPr>
              <a:t>Representations of CROC</a:t>
            </a:r>
            <a:endParaRPr dirty="0">
              <a:solidFill>
                <a:srgbClr val="000000"/>
              </a:solidFill>
            </a:endParaRPr>
          </a:p>
          <a:p>
            <a:pPr marL="457200" lvl="0" indent="0" algn="l" rtl="0">
              <a:spcBef>
                <a:spcPts val="1600"/>
              </a:spcBef>
              <a:spcAft>
                <a:spcPts val="0"/>
              </a:spcAft>
              <a:buNone/>
            </a:pPr>
            <a:endParaRPr dirty="0">
              <a:solidFill>
                <a:srgbClr val="000000"/>
              </a:solidFill>
            </a:endParaRPr>
          </a:p>
          <a:p>
            <a:pPr marL="457200" lvl="0" indent="-317500" algn="l" rtl="0">
              <a:spcBef>
                <a:spcPts val="1600"/>
              </a:spcBef>
              <a:spcAft>
                <a:spcPts val="0"/>
              </a:spcAft>
              <a:buClr>
                <a:srgbClr val="000000"/>
              </a:buClr>
              <a:buSzPts val="1400"/>
              <a:buChar char="●"/>
            </a:pPr>
            <a:r>
              <a:rPr lang="en" dirty="0">
                <a:solidFill>
                  <a:srgbClr val="000000"/>
                </a:solidFill>
              </a:rPr>
              <a:t>How might CROC relate to (other) calculus ideas?</a:t>
            </a:r>
            <a:endParaRPr dirty="0">
              <a:solidFill>
                <a:srgbClr val="000000"/>
              </a:solidFill>
            </a:endParaRPr>
          </a:p>
        </p:txBody>
      </p:sp>
      <p:pic>
        <p:nvPicPr>
          <p:cNvPr id="353" name="Google Shape;353;p53"/>
          <p:cNvPicPr preferRelativeResize="0"/>
          <p:nvPr/>
        </p:nvPicPr>
        <p:blipFill>
          <a:blip r:embed="rId3">
            <a:alphaModFix/>
          </a:blip>
          <a:stretch>
            <a:fillRect/>
          </a:stretch>
        </p:blipFill>
        <p:spPr>
          <a:xfrm>
            <a:off x="3360300" y="1304825"/>
            <a:ext cx="5631299" cy="316760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54" title="croc Video 1">
            <a:hlinkClick r:id="rId3"/>
          </p:cNvPr>
          <p:cNvPicPr preferRelativeResize="0"/>
          <p:nvPr/>
        </p:nvPicPr>
        <p:blipFill>
          <a:blip r:embed="rId4">
            <a:alphaModFix/>
          </a:blip>
          <a:stretch>
            <a:fillRect/>
          </a:stretch>
        </p:blipFill>
        <p:spPr>
          <a:xfrm>
            <a:off x="1051475" y="0"/>
            <a:ext cx="6858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 CROC</a:t>
            </a:r>
            <a:endParaRPr dirty="0"/>
          </a:p>
        </p:txBody>
      </p:sp>
      <p:sp>
        <p:nvSpPr>
          <p:cNvPr id="365" name="Google Shape;365;p55"/>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dirty="0">
                <a:solidFill>
                  <a:srgbClr val="000000"/>
                </a:solidFill>
              </a:rPr>
              <a:t>What did you notice?</a:t>
            </a:r>
            <a:br>
              <a:rPr lang="en" dirty="0">
                <a:solidFill>
                  <a:srgbClr val="000000"/>
                </a:solidFill>
              </a:rPr>
            </a:b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Questions?</a:t>
            </a:r>
            <a:endParaRPr dirty="0">
              <a:solidFill>
                <a:srgbClr val="000000"/>
              </a:solidFill>
            </a:endParaRPr>
          </a:p>
          <a:p>
            <a:pPr marL="0" lvl="0" indent="0" algn="l" rtl="0">
              <a:spcBef>
                <a:spcPts val="1600"/>
              </a:spcBef>
              <a:spcAft>
                <a:spcPts val="0"/>
              </a:spcAft>
              <a:buNone/>
            </a:pPr>
            <a:r>
              <a:rPr lang="en" dirty="0">
                <a:solidFill>
                  <a:srgbClr val="000000"/>
                </a:solidFill>
              </a:rPr>
              <a:t>Discuss:</a:t>
            </a:r>
            <a:endParaRPr dirty="0">
              <a:solidFill>
                <a:srgbClr val="000000"/>
              </a:solidFill>
            </a:endParaRPr>
          </a:p>
          <a:p>
            <a:pPr marL="457200" lvl="0" indent="-317500" algn="l" rtl="0">
              <a:spcBef>
                <a:spcPts val="1600"/>
              </a:spcBef>
              <a:spcAft>
                <a:spcPts val="0"/>
              </a:spcAft>
              <a:buClr>
                <a:srgbClr val="000000"/>
              </a:buClr>
              <a:buSzPts val="1400"/>
              <a:buChar char="●"/>
            </a:pPr>
            <a:r>
              <a:rPr lang="en" dirty="0">
                <a:solidFill>
                  <a:srgbClr val="000000"/>
                </a:solidFill>
              </a:rPr>
              <a:t>Definition of CROC</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Representations of CROC</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How might CROC relate to (other) calculus ideas?</a:t>
            </a:r>
            <a:endParaRPr dirty="0">
              <a:solidFill>
                <a:srgbClr val="000000"/>
              </a:solidFill>
            </a:endParaRPr>
          </a:p>
        </p:txBody>
      </p:sp>
      <p:pic>
        <p:nvPicPr>
          <p:cNvPr id="366" name="Google Shape;366;p55"/>
          <p:cNvPicPr preferRelativeResize="0"/>
          <p:nvPr/>
        </p:nvPicPr>
        <p:blipFill>
          <a:blip r:embed="rId3">
            <a:alphaModFix/>
          </a:blip>
          <a:stretch>
            <a:fillRect/>
          </a:stretch>
        </p:blipFill>
        <p:spPr>
          <a:xfrm>
            <a:off x="3360300" y="1304825"/>
            <a:ext cx="5631299" cy="31676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11700" y="1914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Meet the Project Team</a:t>
            </a:r>
            <a:endParaRPr dirty="0"/>
          </a:p>
        </p:txBody>
      </p:sp>
      <p:pic>
        <p:nvPicPr>
          <p:cNvPr id="167" name="Google Shape;167;p29"/>
          <p:cNvPicPr preferRelativeResize="0"/>
          <p:nvPr/>
        </p:nvPicPr>
        <p:blipFill>
          <a:blip r:embed="rId3">
            <a:alphaModFix/>
          </a:blip>
          <a:stretch>
            <a:fillRect/>
          </a:stretch>
        </p:blipFill>
        <p:spPr>
          <a:xfrm>
            <a:off x="3752463" y="1434012"/>
            <a:ext cx="694730" cy="1222726"/>
          </a:xfrm>
          <a:prstGeom prst="rect">
            <a:avLst/>
          </a:prstGeom>
          <a:noFill/>
          <a:ln>
            <a:noFill/>
          </a:ln>
        </p:spPr>
      </p:pic>
      <p:pic>
        <p:nvPicPr>
          <p:cNvPr id="168" name="Google Shape;168;p29"/>
          <p:cNvPicPr preferRelativeResize="0"/>
          <p:nvPr/>
        </p:nvPicPr>
        <p:blipFill>
          <a:blip r:embed="rId4">
            <a:alphaModFix/>
          </a:blip>
          <a:stretch>
            <a:fillRect/>
          </a:stretch>
        </p:blipFill>
        <p:spPr>
          <a:xfrm>
            <a:off x="4659750" y="1434012"/>
            <a:ext cx="731783" cy="1222726"/>
          </a:xfrm>
          <a:prstGeom prst="rect">
            <a:avLst/>
          </a:prstGeom>
          <a:noFill/>
          <a:ln>
            <a:noFill/>
          </a:ln>
        </p:spPr>
      </p:pic>
      <p:pic>
        <p:nvPicPr>
          <p:cNvPr id="169" name="Google Shape;169;p29"/>
          <p:cNvPicPr preferRelativeResize="0"/>
          <p:nvPr/>
        </p:nvPicPr>
        <p:blipFill rotWithShape="1">
          <a:blip r:embed="rId5">
            <a:alphaModFix/>
          </a:blip>
          <a:srcRect l="18079" t="436" r="21108" b="436"/>
          <a:stretch/>
        </p:blipFill>
        <p:spPr>
          <a:xfrm>
            <a:off x="2808113" y="1434013"/>
            <a:ext cx="731775" cy="1222725"/>
          </a:xfrm>
          <a:prstGeom prst="rect">
            <a:avLst/>
          </a:prstGeom>
          <a:noFill/>
          <a:ln>
            <a:noFill/>
          </a:ln>
        </p:spPr>
      </p:pic>
      <p:pic>
        <p:nvPicPr>
          <p:cNvPr id="170" name="Google Shape;170;p29"/>
          <p:cNvPicPr preferRelativeResize="0"/>
          <p:nvPr/>
        </p:nvPicPr>
        <p:blipFill rotWithShape="1">
          <a:blip r:embed="rId6">
            <a:alphaModFix/>
          </a:blip>
          <a:srcRect l="4351" r="43350" b="19961"/>
          <a:stretch/>
        </p:blipFill>
        <p:spPr>
          <a:xfrm>
            <a:off x="5604113" y="1434013"/>
            <a:ext cx="731775" cy="1222725"/>
          </a:xfrm>
          <a:prstGeom prst="rect">
            <a:avLst/>
          </a:prstGeom>
          <a:noFill/>
          <a:ln>
            <a:noFill/>
          </a:ln>
        </p:spPr>
      </p:pic>
      <p:sp>
        <p:nvSpPr>
          <p:cNvPr id="171" name="Google Shape;171;p29"/>
          <p:cNvSpPr txBox="1"/>
          <p:nvPr/>
        </p:nvSpPr>
        <p:spPr>
          <a:xfrm>
            <a:off x="2680188" y="2655813"/>
            <a:ext cx="987600" cy="6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latin typeface="Montserrat Medium"/>
                <a:ea typeface="Montserrat Medium"/>
                <a:cs typeface="Montserrat Medium"/>
                <a:sym typeface="Montserrat Medium"/>
              </a:rPr>
              <a:t>Aaron</a:t>
            </a:r>
            <a:endParaRPr sz="1200" dirty="0">
              <a:latin typeface="Montserrat Medium"/>
              <a:ea typeface="Montserrat Medium"/>
              <a:cs typeface="Montserrat Medium"/>
              <a:sym typeface="Montserrat Medium"/>
            </a:endParaRPr>
          </a:p>
          <a:p>
            <a:pPr marL="0" lvl="0" indent="0" algn="ctr" rtl="0">
              <a:spcBef>
                <a:spcPts val="0"/>
              </a:spcBef>
              <a:spcAft>
                <a:spcPts val="0"/>
              </a:spcAft>
              <a:buNone/>
            </a:pPr>
            <a:r>
              <a:rPr lang="en" sz="1200" dirty="0">
                <a:latin typeface="Montserrat Medium"/>
                <a:ea typeface="Montserrat Medium"/>
                <a:cs typeface="Montserrat Medium"/>
                <a:sym typeface="Montserrat Medium"/>
              </a:rPr>
              <a:t>Weinberg</a:t>
            </a:r>
            <a:endParaRPr sz="1200" dirty="0">
              <a:latin typeface="Montserrat Medium"/>
              <a:ea typeface="Montserrat Medium"/>
              <a:cs typeface="Montserrat Medium"/>
              <a:sym typeface="Montserrat Medium"/>
            </a:endParaRPr>
          </a:p>
        </p:txBody>
      </p:sp>
      <p:sp>
        <p:nvSpPr>
          <p:cNvPr id="172" name="Google Shape;172;p29"/>
          <p:cNvSpPr txBox="1"/>
          <p:nvPr/>
        </p:nvSpPr>
        <p:spPr>
          <a:xfrm>
            <a:off x="3606013" y="2655800"/>
            <a:ext cx="987600" cy="6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Medium"/>
                <a:ea typeface="Montserrat Medium"/>
                <a:cs typeface="Montserrat Medium"/>
                <a:sym typeface="Montserrat Medium"/>
              </a:rPr>
              <a:t>Matt</a:t>
            </a:r>
            <a:endParaRPr sz="1200">
              <a:latin typeface="Montserrat Medium"/>
              <a:ea typeface="Montserrat Medium"/>
              <a:cs typeface="Montserrat Medium"/>
              <a:sym typeface="Montserrat Medium"/>
            </a:endParaRPr>
          </a:p>
          <a:p>
            <a:pPr marL="0" lvl="0" indent="0" algn="ctr" rtl="0">
              <a:spcBef>
                <a:spcPts val="0"/>
              </a:spcBef>
              <a:spcAft>
                <a:spcPts val="0"/>
              </a:spcAft>
              <a:buNone/>
            </a:pPr>
            <a:r>
              <a:rPr lang="en" sz="1200">
                <a:latin typeface="Montserrat Medium"/>
                <a:ea typeface="Montserrat Medium"/>
                <a:cs typeface="Montserrat Medium"/>
                <a:sym typeface="Montserrat Medium"/>
              </a:rPr>
              <a:t>Thomas</a:t>
            </a:r>
            <a:endParaRPr sz="1200">
              <a:latin typeface="Montserrat Medium"/>
              <a:ea typeface="Montserrat Medium"/>
              <a:cs typeface="Montserrat Medium"/>
              <a:sym typeface="Montserrat Medium"/>
            </a:endParaRPr>
          </a:p>
        </p:txBody>
      </p:sp>
      <p:sp>
        <p:nvSpPr>
          <p:cNvPr id="173" name="Google Shape;173;p29"/>
          <p:cNvSpPr txBox="1"/>
          <p:nvPr/>
        </p:nvSpPr>
        <p:spPr>
          <a:xfrm>
            <a:off x="4531850" y="2655800"/>
            <a:ext cx="987600" cy="6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Medium"/>
                <a:ea typeface="Montserrat Medium"/>
                <a:cs typeface="Montserrat Medium"/>
                <a:sym typeface="Montserrat Medium"/>
              </a:rPr>
              <a:t>Michael</a:t>
            </a:r>
            <a:endParaRPr sz="1200">
              <a:latin typeface="Montserrat Medium"/>
              <a:ea typeface="Montserrat Medium"/>
              <a:cs typeface="Montserrat Medium"/>
              <a:sym typeface="Montserrat Medium"/>
            </a:endParaRPr>
          </a:p>
          <a:p>
            <a:pPr marL="0" lvl="0" indent="0" algn="ctr" rtl="0">
              <a:spcBef>
                <a:spcPts val="0"/>
              </a:spcBef>
              <a:spcAft>
                <a:spcPts val="0"/>
              </a:spcAft>
              <a:buNone/>
            </a:pPr>
            <a:r>
              <a:rPr lang="en" sz="1200">
                <a:latin typeface="Montserrat Medium"/>
                <a:ea typeface="Montserrat Medium"/>
                <a:cs typeface="Montserrat Medium"/>
                <a:sym typeface="Montserrat Medium"/>
              </a:rPr>
              <a:t>Tallman</a:t>
            </a:r>
            <a:endParaRPr sz="1200">
              <a:latin typeface="Montserrat Medium"/>
              <a:ea typeface="Montserrat Medium"/>
              <a:cs typeface="Montserrat Medium"/>
              <a:sym typeface="Montserrat Medium"/>
            </a:endParaRPr>
          </a:p>
        </p:txBody>
      </p:sp>
      <p:sp>
        <p:nvSpPr>
          <p:cNvPr id="174" name="Google Shape;174;p29"/>
          <p:cNvSpPr txBox="1"/>
          <p:nvPr/>
        </p:nvSpPr>
        <p:spPr>
          <a:xfrm>
            <a:off x="5476200" y="2655800"/>
            <a:ext cx="987600" cy="6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Montserrat Medium"/>
                <a:ea typeface="Montserrat Medium"/>
                <a:cs typeface="Montserrat Medium"/>
                <a:sym typeface="Montserrat Medium"/>
              </a:rPr>
              <a:t>Jason</a:t>
            </a:r>
            <a:endParaRPr sz="1200">
              <a:latin typeface="Montserrat Medium"/>
              <a:ea typeface="Montserrat Medium"/>
              <a:cs typeface="Montserrat Medium"/>
              <a:sym typeface="Montserrat Medium"/>
            </a:endParaRPr>
          </a:p>
          <a:p>
            <a:pPr marL="0" lvl="0" indent="0" algn="ctr" rtl="0">
              <a:spcBef>
                <a:spcPts val="0"/>
              </a:spcBef>
              <a:spcAft>
                <a:spcPts val="0"/>
              </a:spcAft>
              <a:buNone/>
            </a:pPr>
            <a:r>
              <a:rPr lang="en" sz="1200">
                <a:latin typeface="Montserrat Medium"/>
                <a:ea typeface="Montserrat Medium"/>
                <a:cs typeface="Montserrat Medium"/>
                <a:sym typeface="Montserrat Medium"/>
              </a:rPr>
              <a:t>Martin</a:t>
            </a:r>
            <a:endParaRPr sz="1200">
              <a:latin typeface="Montserrat Medium"/>
              <a:ea typeface="Montserrat Medium"/>
              <a:cs typeface="Montserrat Medium"/>
              <a:sym typeface="Montserrat Medium"/>
            </a:endParaRPr>
          </a:p>
        </p:txBody>
      </p:sp>
      <p:pic>
        <p:nvPicPr>
          <p:cNvPr id="175" name="Google Shape;175;p29"/>
          <p:cNvPicPr preferRelativeResize="0"/>
          <p:nvPr/>
        </p:nvPicPr>
        <p:blipFill>
          <a:blip r:embed="rId7">
            <a:alphaModFix/>
          </a:blip>
          <a:stretch>
            <a:fillRect/>
          </a:stretch>
        </p:blipFill>
        <p:spPr>
          <a:xfrm>
            <a:off x="2879550" y="3138813"/>
            <a:ext cx="570675" cy="570675"/>
          </a:xfrm>
          <a:prstGeom prst="rect">
            <a:avLst/>
          </a:prstGeom>
          <a:noFill/>
          <a:ln>
            <a:noFill/>
          </a:ln>
        </p:spPr>
      </p:pic>
      <p:pic>
        <p:nvPicPr>
          <p:cNvPr id="176" name="Google Shape;176;p29"/>
          <p:cNvPicPr preferRelativeResize="0"/>
          <p:nvPr/>
        </p:nvPicPr>
        <p:blipFill>
          <a:blip r:embed="rId7">
            <a:alphaModFix/>
          </a:blip>
          <a:stretch>
            <a:fillRect/>
          </a:stretch>
        </p:blipFill>
        <p:spPr>
          <a:xfrm>
            <a:off x="3814488" y="3138813"/>
            <a:ext cx="570675" cy="570675"/>
          </a:xfrm>
          <a:prstGeom prst="rect">
            <a:avLst/>
          </a:prstGeom>
          <a:noFill/>
          <a:ln>
            <a:noFill/>
          </a:ln>
        </p:spPr>
      </p:pic>
      <p:pic>
        <p:nvPicPr>
          <p:cNvPr id="177" name="Google Shape;177;p29"/>
          <p:cNvPicPr preferRelativeResize="0"/>
          <p:nvPr/>
        </p:nvPicPr>
        <p:blipFill>
          <a:blip r:embed="rId8">
            <a:alphaModFix/>
          </a:blip>
          <a:stretch>
            <a:fillRect/>
          </a:stretch>
        </p:blipFill>
        <p:spPr>
          <a:xfrm>
            <a:off x="5782120" y="3167745"/>
            <a:ext cx="375787" cy="512811"/>
          </a:xfrm>
          <a:prstGeom prst="rect">
            <a:avLst/>
          </a:prstGeom>
          <a:noFill/>
          <a:ln>
            <a:noFill/>
          </a:ln>
        </p:spPr>
      </p:pic>
      <p:pic>
        <p:nvPicPr>
          <p:cNvPr id="178" name="Google Shape;178;p29"/>
          <p:cNvPicPr preferRelativeResize="0"/>
          <p:nvPr/>
        </p:nvPicPr>
        <p:blipFill>
          <a:blip r:embed="rId9">
            <a:alphaModFix/>
          </a:blip>
          <a:stretch>
            <a:fillRect/>
          </a:stretch>
        </p:blipFill>
        <p:spPr>
          <a:xfrm>
            <a:off x="4749563" y="3167738"/>
            <a:ext cx="570675" cy="5128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Representations of Measurable Attributes</a:t>
            </a:r>
            <a:endParaRPr dirty="0"/>
          </a:p>
        </p:txBody>
      </p:sp>
      <p:pic>
        <p:nvPicPr>
          <p:cNvPr id="372" name="Google Shape;372;p56" title="Quantity Representation Clip.mp4">
            <a:hlinkClick r:id="rId3"/>
          </p:cNvPr>
          <p:cNvPicPr preferRelativeResize="0"/>
          <p:nvPr/>
        </p:nvPicPr>
        <p:blipFill>
          <a:blip r:embed="rId4">
            <a:alphaModFix/>
          </a:blip>
          <a:stretch>
            <a:fillRect/>
          </a:stretch>
        </p:blipFill>
        <p:spPr>
          <a:xfrm>
            <a:off x="1785250" y="1294625"/>
            <a:ext cx="4960475" cy="3720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Representations of Measurable Attributes</a:t>
            </a:r>
            <a:endParaRPr dirty="0"/>
          </a:p>
        </p:txBody>
      </p:sp>
      <p:pic>
        <p:nvPicPr>
          <p:cNvPr id="378" name="Google Shape;378;p57"/>
          <p:cNvPicPr preferRelativeResize="0"/>
          <p:nvPr/>
        </p:nvPicPr>
        <p:blipFill>
          <a:blip r:embed="rId3">
            <a:alphaModFix/>
          </a:blip>
          <a:stretch>
            <a:fillRect/>
          </a:stretch>
        </p:blipFill>
        <p:spPr>
          <a:xfrm>
            <a:off x="910600" y="1076225"/>
            <a:ext cx="6948125" cy="39083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Representations of Measurable Attributes</a:t>
            </a:r>
            <a:endParaRPr dirty="0"/>
          </a:p>
        </p:txBody>
      </p:sp>
      <p:pic>
        <p:nvPicPr>
          <p:cNvPr id="384" name="Google Shape;384;p58"/>
          <p:cNvPicPr preferRelativeResize="0"/>
          <p:nvPr/>
        </p:nvPicPr>
        <p:blipFill>
          <a:blip r:embed="rId3">
            <a:alphaModFix/>
          </a:blip>
          <a:stretch>
            <a:fillRect/>
          </a:stretch>
        </p:blipFill>
        <p:spPr>
          <a:xfrm>
            <a:off x="1092825" y="1076225"/>
            <a:ext cx="6958349" cy="3914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Representations of Measurable Attributes</a:t>
            </a:r>
            <a:endParaRPr dirty="0"/>
          </a:p>
        </p:txBody>
      </p:sp>
      <p:pic>
        <p:nvPicPr>
          <p:cNvPr id="390" name="Google Shape;390;p59"/>
          <p:cNvPicPr preferRelativeResize="0"/>
          <p:nvPr/>
        </p:nvPicPr>
        <p:blipFill>
          <a:blip r:embed="rId3">
            <a:alphaModFix/>
          </a:blip>
          <a:stretch>
            <a:fillRect/>
          </a:stretch>
        </p:blipFill>
        <p:spPr>
          <a:xfrm>
            <a:off x="1032000" y="1076225"/>
            <a:ext cx="6927600" cy="3896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Representations of Measurable Attributes</a:t>
            </a:r>
            <a:endParaRPr dirty="0"/>
          </a:p>
        </p:txBody>
      </p:sp>
      <p:pic>
        <p:nvPicPr>
          <p:cNvPr id="396" name="Google Shape;396;p60"/>
          <p:cNvPicPr preferRelativeResize="0"/>
          <p:nvPr/>
        </p:nvPicPr>
        <p:blipFill>
          <a:blip r:embed="rId3">
            <a:alphaModFix/>
          </a:blip>
          <a:stretch>
            <a:fillRect/>
          </a:stretch>
        </p:blipFill>
        <p:spPr>
          <a:xfrm>
            <a:off x="1198425" y="1152425"/>
            <a:ext cx="6670650" cy="3816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Representations of Measurable Attributes</a:t>
            </a:r>
            <a:endParaRPr dirty="0"/>
          </a:p>
        </p:txBody>
      </p:sp>
      <p:pic>
        <p:nvPicPr>
          <p:cNvPr id="402" name="Google Shape;402;p61"/>
          <p:cNvPicPr preferRelativeResize="0"/>
          <p:nvPr/>
        </p:nvPicPr>
        <p:blipFill>
          <a:blip r:embed="rId3">
            <a:alphaModFix/>
          </a:blip>
          <a:stretch>
            <a:fillRect/>
          </a:stretch>
        </p:blipFill>
        <p:spPr>
          <a:xfrm>
            <a:off x="1084800" y="1152425"/>
            <a:ext cx="6858451" cy="38578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Representations of Measurable Attributes</a:t>
            </a:r>
            <a:endParaRPr dirty="0"/>
          </a:p>
        </p:txBody>
      </p:sp>
      <p:pic>
        <p:nvPicPr>
          <p:cNvPr id="408" name="Google Shape;408;p62"/>
          <p:cNvPicPr preferRelativeResize="0"/>
          <p:nvPr/>
        </p:nvPicPr>
        <p:blipFill>
          <a:blip r:embed="rId3">
            <a:alphaModFix/>
          </a:blip>
          <a:stretch>
            <a:fillRect/>
          </a:stretch>
        </p:blipFill>
        <p:spPr>
          <a:xfrm>
            <a:off x="1124500" y="1076225"/>
            <a:ext cx="6907075" cy="38852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Break</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Informing Video Design: Quantitative Reasoning</a:t>
            </a:r>
            <a:endParaRPr sz="3000" dirty="0"/>
          </a:p>
        </p:txBody>
      </p:sp>
      <p:sp>
        <p:nvSpPr>
          <p:cNvPr id="419" name="Google Shape;419;p6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000000"/>
                </a:solidFill>
                <a:latin typeface="Avenir"/>
                <a:ea typeface="Avenir"/>
                <a:cs typeface="Avenir"/>
                <a:sym typeface="Avenir"/>
              </a:rPr>
              <a:t>To model mathematical phenomena, a student must first conceive of relevant measurable attributes (</a:t>
            </a:r>
            <a:r>
              <a:rPr lang="en" sz="2400" dirty="0">
                <a:solidFill>
                  <a:schemeClr val="accent1"/>
                </a:solidFill>
                <a:latin typeface="Gill Sans" panose="020B0502020104020203" pitchFamily="34" charset="-79"/>
                <a:ea typeface="PT Sans Narrow"/>
                <a:cs typeface="Gill Sans" panose="020B0502020104020203" pitchFamily="34" charset="-79"/>
                <a:sym typeface="PT Sans Narrow"/>
              </a:rPr>
              <a:t>quantities</a:t>
            </a:r>
            <a:r>
              <a:rPr lang="en" sz="2400" dirty="0">
                <a:solidFill>
                  <a:srgbClr val="000000"/>
                </a:solidFill>
                <a:latin typeface="Avenir"/>
                <a:ea typeface="Avenir"/>
                <a:cs typeface="Avenir"/>
                <a:sym typeface="Avenir"/>
              </a:rPr>
              <a:t>) of the phenomena, relate these attributes to one another, and operate on these attributes (</a:t>
            </a:r>
            <a:r>
              <a:rPr lang="en" sz="2400" dirty="0">
                <a:solidFill>
                  <a:schemeClr val="accent1"/>
                </a:solidFill>
                <a:latin typeface="Gill Sans" panose="020B0502020104020203" pitchFamily="34" charset="-79"/>
                <a:ea typeface="PT Sans Narrow"/>
                <a:cs typeface="Gill Sans" panose="020B0502020104020203" pitchFamily="34" charset="-79"/>
                <a:sym typeface="PT Sans Narrow"/>
              </a:rPr>
              <a:t>quantitative reasoning</a:t>
            </a:r>
            <a:r>
              <a:rPr lang="en" sz="2400" dirty="0">
                <a:solidFill>
                  <a:srgbClr val="000000"/>
                </a:solidFill>
                <a:latin typeface="Avenir"/>
                <a:ea typeface="Avenir"/>
                <a:cs typeface="Avenir"/>
                <a:sym typeface="Avenir"/>
              </a:rPr>
              <a:t>).</a:t>
            </a:r>
            <a:endParaRPr sz="2400" dirty="0">
              <a:solidFill>
                <a:srgbClr val="000000"/>
              </a:solidFill>
              <a:latin typeface="Avenir"/>
              <a:ea typeface="Avenir"/>
              <a:cs typeface="Avenir"/>
              <a:sym typeface="Avenir"/>
            </a:endParaRPr>
          </a:p>
          <a:p>
            <a:pPr marL="0" lvl="0" indent="0" algn="l" rtl="0">
              <a:spcBef>
                <a:spcPts val="0"/>
              </a:spcBef>
              <a:spcAft>
                <a:spcPts val="1600"/>
              </a:spcAft>
              <a:buNone/>
            </a:pPr>
            <a:endParaRPr dirty="0">
              <a:latin typeface="Avenir"/>
              <a:ea typeface="Avenir"/>
              <a:cs typeface="Avenir"/>
              <a:sym typeface="Avenir"/>
            </a:endParaRPr>
          </a:p>
        </p:txBody>
      </p:sp>
      <p:sp>
        <p:nvSpPr>
          <p:cNvPr id="420" name="Google Shape;420;p64"/>
          <p:cNvSpPr txBox="1"/>
          <p:nvPr/>
        </p:nvSpPr>
        <p:spPr>
          <a:xfrm>
            <a:off x="311700" y="4772225"/>
            <a:ext cx="86217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100">
                <a:latin typeface="Avenir"/>
                <a:ea typeface="Avenir"/>
                <a:cs typeface="Avenir"/>
                <a:sym typeface="Avenir"/>
              </a:rPr>
              <a:t>Smith &amp; Thompson, (2007); Thompson, (1990, 2011)</a:t>
            </a:r>
            <a:endParaRPr sz="1100">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Mathematical Design Principles: Quantitative Reasoning</a:t>
            </a:r>
            <a:endParaRPr sz="3000" dirty="0"/>
          </a:p>
          <a:p>
            <a:pPr marL="0" lvl="0" indent="0" algn="l" rtl="0">
              <a:spcBef>
                <a:spcPts val="0"/>
              </a:spcBef>
              <a:spcAft>
                <a:spcPts val="0"/>
              </a:spcAft>
              <a:buNone/>
            </a:pPr>
            <a:endParaRPr dirty="0"/>
          </a:p>
        </p:txBody>
      </p:sp>
      <p:sp>
        <p:nvSpPr>
          <p:cNvPr id="426" name="Google Shape;426;p6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latin typeface="Avenir"/>
                <a:ea typeface="Avenir"/>
                <a:cs typeface="Avenir"/>
                <a:sym typeface="Avenir"/>
              </a:rPr>
              <a:t>Our contextual videos</a:t>
            </a:r>
            <a:endParaRPr sz="2000">
              <a:solidFill>
                <a:srgbClr val="000000"/>
              </a:solidFill>
              <a:latin typeface="Avenir"/>
              <a:ea typeface="Avenir"/>
              <a:cs typeface="Avenir"/>
              <a:sym typeface="Avenir"/>
            </a:endParaRPr>
          </a:p>
          <a:p>
            <a:pPr marL="457200" lvl="0" indent="-355600" algn="l" rtl="0">
              <a:spcBef>
                <a:spcPts val="160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Prompt students to identify and coordinate measurable attributes (i.e., quantities) as they covary</a:t>
            </a:r>
            <a:endParaRPr sz="2000">
              <a:solidFill>
                <a:srgbClr val="000000"/>
              </a:solidFill>
              <a:latin typeface="Avenir"/>
              <a:ea typeface="Avenir"/>
              <a:cs typeface="Avenir"/>
              <a:sym typeface="Avenir"/>
            </a:endParaRPr>
          </a:p>
          <a:p>
            <a:pPr marL="457200" lvl="0" indent="-355600" algn="l" rtl="0">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Represent the relationship between covarying quantities symbolically, graphically, and numerically</a:t>
            </a:r>
            <a:endParaRPr sz="2000">
              <a:solidFill>
                <a:srgbClr val="000000"/>
              </a:solidFill>
              <a:latin typeface="Avenir"/>
              <a:ea typeface="Avenir"/>
              <a:cs typeface="Avenir"/>
              <a:sym typeface="Avenir"/>
            </a:endParaRPr>
          </a:p>
          <a:p>
            <a:pPr marL="457200" lvl="0" indent="-355600" algn="l" rtl="0">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Attend to frames of reference and units of measure</a:t>
            </a:r>
            <a:endParaRPr sz="2000">
              <a:solidFill>
                <a:srgbClr val="000000"/>
              </a:solidFill>
              <a:latin typeface="Avenir"/>
              <a:ea typeface="Avenir"/>
              <a:cs typeface="Avenir"/>
              <a:sym typeface="Avenir"/>
            </a:endParaRPr>
          </a:p>
          <a:p>
            <a:pPr marL="457200" lvl="0" indent="-355600" algn="l" rtl="0">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Emphasize quantitative (as opposed to arithmetic) operations</a:t>
            </a:r>
            <a:endParaRPr sz="2000">
              <a:solidFill>
                <a:srgbClr val="000000"/>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311700" y="1914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Introductions: Tell us about yourself.</a:t>
            </a:r>
            <a:endParaRPr dirty="0"/>
          </a:p>
        </p:txBody>
      </p:sp>
      <p:sp>
        <p:nvSpPr>
          <p:cNvPr id="184" name="Google Shape;184;p30"/>
          <p:cNvSpPr txBox="1">
            <a:spLocks noGrp="1"/>
          </p:cNvSpPr>
          <p:nvPr>
            <p:ph type="body" idx="1"/>
          </p:nvPr>
        </p:nvSpPr>
        <p:spPr>
          <a:xfrm>
            <a:off x="311700" y="920400"/>
            <a:ext cx="86472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000000"/>
              </a:solidFill>
              <a:latin typeface="Avenir"/>
              <a:ea typeface="Avenir"/>
              <a:cs typeface="Avenir"/>
              <a:sym typeface="Avenir"/>
            </a:endParaRPr>
          </a:p>
          <a:p>
            <a:pPr marL="457200" lvl="0" indent="-342900" algn="l" rtl="0">
              <a:spcBef>
                <a:spcPts val="1600"/>
              </a:spcBef>
              <a:spcAft>
                <a:spcPts val="0"/>
              </a:spcAft>
              <a:buClr>
                <a:srgbClr val="000000"/>
              </a:buClr>
              <a:buSzPts val="1800"/>
              <a:buFont typeface="Avenir"/>
              <a:buChar char="●"/>
            </a:pPr>
            <a:r>
              <a:rPr lang="en" dirty="0">
                <a:solidFill>
                  <a:srgbClr val="000000"/>
                </a:solidFill>
                <a:latin typeface="Avenir"/>
                <a:ea typeface="Avenir"/>
                <a:cs typeface="Avenir"/>
                <a:sym typeface="Avenir"/>
              </a:rPr>
              <a:t>Where are you from? College/University?</a:t>
            </a:r>
            <a:br>
              <a:rPr lang="en" dirty="0">
                <a:solidFill>
                  <a:srgbClr val="000000"/>
                </a:solidFill>
                <a:latin typeface="Avenir"/>
                <a:ea typeface="Avenir"/>
                <a:cs typeface="Avenir"/>
                <a:sym typeface="Avenir"/>
              </a:rPr>
            </a:br>
            <a:endParaRPr dirty="0">
              <a:solidFill>
                <a:srgbClr val="000000"/>
              </a:solidFill>
              <a:latin typeface="Avenir"/>
              <a:ea typeface="Avenir"/>
              <a:cs typeface="Avenir"/>
              <a:sym typeface="Avenir"/>
            </a:endParaRPr>
          </a:p>
          <a:p>
            <a:pPr marL="457200" lvl="0" indent="-342900" algn="l" rtl="0">
              <a:spcBef>
                <a:spcPts val="0"/>
              </a:spcBef>
              <a:spcAft>
                <a:spcPts val="0"/>
              </a:spcAft>
              <a:buClr>
                <a:srgbClr val="000000"/>
              </a:buClr>
              <a:buSzPts val="1800"/>
              <a:buFont typeface="Avenir"/>
              <a:buChar char="●"/>
            </a:pPr>
            <a:r>
              <a:rPr lang="en" dirty="0">
                <a:solidFill>
                  <a:srgbClr val="000000"/>
                </a:solidFill>
                <a:latin typeface="Avenir"/>
                <a:ea typeface="Avenir"/>
                <a:cs typeface="Avenir"/>
                <a:sym typeface="Avenir"/>
              </a:rPr>
              <a:t>How many years have you been teaching calculus?</a:t>
            </a:r>
            <a:br>
              <a:rPr lang="en" dirty="0">
                <a:solidFill>
                  <a:srgbClr val="000000"/>
                </a:solidFill>
                <a:latin typeface="Avenir"/>
                <a:ea typeface="Avenir"/>
                <a:cs typeface="Avenir"/>
                <a:sym typeface="Avenir"/>
              </a:rPr>
            </a:br>
            <a:endParaRPr dirty="0">
              <a:solidFill>
                <a:srgbClr val="000000"/>
              </a:solidFill>
              <a:latin typeface="Avenir"/>
              <a:ea typeface="Avenir"/>
              <a:cs typeface="Avenir"/>
              <a:sym typeface="Avenir"/>
            </a:endParaRPr>
          </a:p>
          <a:p>
            <a:pPr marL="457200" lvl="0" indent="-342900" algn="l" rtl="0">
              <a:spcBef>
                <a:spcPts val="0"/>
              </a:spcBef>
              <a:spcAft>
                <a:spcPts val="0"/>
              </a:spcAft>
              <a:buClr>
                <a:srgbClr val="000000"/>
              </a:buClr>
              <a:buSzPts val="1800"/>
              <a:buFont typeface="Avenir"/>
              <a:buChar char="●"/>
            </a:pPr>
            <a:r>
              <a:rPr lang="en">
                <a:solidFill>
                  <a:srgbClr val="000000"/>
                </a:solidFill>
                <a:latin typeface="Avenir"/>
                <a:ea typeface="Avenir"/>
                <a:cs typeface="Avenir"/>
                <a:sym typeface="Avenir"/>
              </a:rPr>
              <a:t>Why are you interested in these calculus videos? </a:t>
            </a:r>
            <a:br>
              <a:rPr lang="en">
                <a:solidFill>
                  <a:srgbClr val="000000"/>
                </a:solidFill>
                <a:latin typeface="Avenir"/>
                <a:ea typeface="Avenir"/>
                <a:cs typeface="Avenir"/>
                <a:sym typeface="Avenir"/>
              </a:rPr>
            </a:br>
            <a:endParaRPr dirty="0">
              <a:solidFill>
                <a:srgbClr val="000000"/>
              </a:solidFill>
              <a:latin typeface="Avenir"/>
              <a:ea typeface="Avenir"/>
              <a:cs typeface="Avenir"/>
              <a:sym typeface="Avenir"/>
            </a:endParaRPr>
          </a:p>
          <a:p>
            <a:pPr marL="457200" lvl="0" indent="-342900" algn="l" rtl="0">
              <a:spcBef>
                <a:spcPts val="0"/>
              </a:spcBef>
              <a:spcAft>
                <a:spcPts val="0"/>
              </a:spcAft>
              <a:buClr>
                <a:srgbClr val="000000"/>
              </a:buClr>
              <a:buSzPts val="1800"/>
              <a:buFont typeface="Avenir"/>
              <a:buChar char="●"/>
            </a:pPr>
            <a:r>
              <a:rPr lang="en" dirty="0">
                <a:solidFill>
                  <a:srgbClr val="000000"/>
                </a:solidFill>
                <a:latin typeface="Avenir"/>
                <a:ea typeface="Avenir"/>
                <a:cs typeface="Avenir"/>
                <a:sym typeface="Avenir"/>
              </a:rPr>
              <a:t>How did you learn about these videos?</a:t>
            </a:r>
            <a:endParaRPr dirty="0">
              <a:solidFill>
                <a:srgbClr val="00000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1000"/>
                                        <p:tgtEl>
                                          <p:spTgt spid="1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
                                            <p:txEl>
                                              <p:pRg st="1" end="1"/>
                                            </p:txEl>
                                          </p:spTgt>
                                        </p:tgtEl>
                                        <p:attrNameLst>
                                          <p:attrName>style.visibility</p:attrName>
                                        </p:attrNameLst>
                                      </p:cBhvr>
                                      <p:to>
                                        <p:strVal val="visible"/>
                                      </p:to>
                                    </p:set>
                                    <p:animEffect transition="in" filter="fade">
                                      <p:cBhvr>
                                        <p:cTn id="12" dur="1000"/>
                                        <p:tgtEl>
                                          <p:spTgt spid="1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
                                            <p:txEl>
                                              <p:pRg st="2" end="2"/>
                                            </p:txEl>
                                          </p:spTgt>
                                        </p:tgtEl>
                                        <p:attrNameLst>
                                          <p:attrName>style.visibility</p:attrName>
                                        </p:attrNameLst>
                                      </p:cBhvr>
                                      <p:to>
                                        <p:strVal val="visible"/>
                                      </p:to>
                                    </p:set>
                                    <p:animEffect transition="in" filter="fade">
                                      <p:cBhvr>
                                        <p:cTn id="17" dur="1000"/>
                                        <p:tgtEl>
                                          <p:spTgt spid="1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
                                            <p:txEl>
                                              <p:pRg st="3" end="3"/>
                                            </p:txEl>
                                          </p:spTgt>
                                        </p:tgtEl>
                                        <p:attrNameLst>
                                          <p:attrName>style.visibility</p:attrName>
                                        </p:attrNameLst>
                                      </p:cBhvr>
                                      <p:to>
                                        <p:strVal val="visible"/>
                                      </p:to>
                                    </p:set>
                                    <p:animEffect transition="in" filter="fade">
                                      <p:cBhvr>
                                        <p:cTn id="22" dur="1000"/>
                                        <p:tgtEl>
                                          <p:spTgt spid="1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4">
                                            <p:txEl>
                                              <p:pRg st="4" end="4"/>
                                            </p:txEl>
                                          </p:spTgt>
                                        </p:tgtEl>
                                        <p:attrNameLst>
                                          <p:attrName>style.visibility</p:attrName>
                                        </p:attrNameLst>
                                      </p:cBhvr>
                                      <p:to>
                                        <p:strVal val="visible"/>
                                      </p:to>
                                    </p:set>
                                    <p:animEffect transition="in" filter="fade">
                                      <p:cBhvr>
                                        <p:cTn id="27" dur="1000"/>
                                        <p:tgtEl>
                                          <p:spTgt spid="18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Video Sets: CROC to Definition of Limit</a:t>
            </a:r>
            <a:endParaRPr dirty="0"/>
          </a:p>
        </p:txBody>
      </p:sp>
      <p:sp>
        <p:nvSpPr>
          <p:cNvPr id="445" name="Google Shape;445;p6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Avenir"/>
              <a:buChar char="●"/>
            </a:pPr>
            <a:r>
              <a:rPr lang="en" sz="2400" dirty="0">
                <a:solidFill>
                  <a:srgbClr val="000000"/>
                </a:solidFill>
                <a:latin typeface="Avenir"/>
                <a:ea typeface="Avenir"/>
                <a:cs typeface="Avenir"/>
                <a:sym typeface="Avenir"/>
              </a:rPr>
              <a:t>CROC &amp; Graphing CROC</a:t>
            </a:r>
            <a:endParaRPr sz="2400" dirty="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dirty="0">
                <a:solidFill>
                  <a:srgbClr val="000000"/>
                </a:solidFill>
                <a:latin typeface="Avenir"/>
                <a:ea typeface="Avenir"/>
                <a:cs typeface="Avenir"/>
                <a:sym typeface="Avenir"/>
              </a:rPr>
              <a:t>Varying Rates of Change &amp; Graphing Varying Rates</a:t>
            </a:r>
            <a:endParaRPr sz="2400" dirty="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dirty="0">
                <a:solidFill>
                  <a:srgbClr val="000000"/>
                </a:solidFill>
                <a:latin typeface="Avenir"/>
                <a:ea typeface="Avenir"/>
                <a:cs typeface="Avenir"/>
                <a:sym typeface="Avenir"/>
              </a:rPr>
              <a:t>Average Rate of Change (AROC): </a:t>
            </a:r>
            <a:br>
              <a:rPr lang="en" sz="2400" dirty="0">
                <a:solidFill>
                  <a:srgbClr val="000000"/>
                </a:solidFill>
                <a:latin typeface="Avenir"/>
                <a:ea typeface="Avenir"/>
                <a:cs typeface="Avenir"/>
                <a:sym typeface="Avenir"/>
              </a:rPr>
            </a:br>
            <a:r>
              <a:rPr lang="en" dirty="0">
                <a:solidFill>
                  <a:srgbClr val="000000"/>
                </a:solidFill>
                <a:latin typeface="Avenir"/>
                <a:ea typeface="Avenir"/>
                <a:cs typeface="Avenir"/>
                <a:sym typeface="Avenir"/>
              </a:rPr>
              <a:t>Define AROC in terms of CROC</a:t>
            </a:r>
            <a:endParaRPr dirty="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dirty="0">
                <a:solidFill>
                  <a:srgbClr val="000000"/>
                </a:solidFill>
                <a:latin typeface="Avenir"/>
                <a:ea typeface="Avenir"/>
                <a:cs typeface="Avenir"/>
                <a:sym typeface="Avenir"/>
              </a:rPr>
              <a:t>Approximating Instantaneous Rates of Change: </a:t>
            </a:r>
            <a:br>
              <a:rPr lang="en" sz="2400" dirty="0">
                <a:solidFill>
                  <a:srgbClr val="000000"/>
                </a:solidFill>
                <a:latin typeface="Avenir"/>
                <a:ea typeface="Avenir"/>
                <a:cs typeface="Avenir"/>
                <a:sym typeface="Avenir"/>
              </a:rPr>
            </a:br>
            <a:r>
              <a:rPr lang="en" dirty="0">
                <a:solidFill>
                  <a:srgbClr val="000000"/>
                </a:solidFill>
                <a:latin typeface="Avenir"/>
                <a:ea typeface="Avenir"/>
                <a:cs typeface="Avenir"/>
                <a:sym typeface="Avenir"/>
              </a:rPr>
              <a:t>Using AROC over small interval</a:t>
            </a:r>
            <a:endParaRPr dirty="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dirty="0">
                <a:solidFill>
                  <a:srgbClr val="000000"/>
                </a:solidFill>
                <a:latin typeface="Avenir"/>
                <a:ea typeface="Avenir"/>
                <a:cs typeface="Avenir"/>
                <a:sym typeface="Avenir"/>
              </a:rPr>
              <a:t>Limit Definition: </a:t>
            </a:r>
            <a:br>
              <a:rPr lang="en" sz="2400" dirty="0">
                <a:solidFill>
                  <a:srgbClr val="000000"/>
                </a:solidFill>
                <a:latin typeface="Avenir"/>
                <a:ea typeface="Avenir"/>
                <a:cs typeface="Avenir"/>
                <a:sym typeface="Avenir"/>
              </a:rPr>
            </a:br>
            <a:r>
              <a:rPr lang="en" dirty="0">
                <a:solidFill>
                  <a:srgbClr val="000000"/>
                </a:solidFill>
                <a:latin typeface="Avenir"/>
                <a:ea typeface="Avenir"/>
                <a:cs typeface="Avenir"/>
                <a:sym typeface="Avenir"/>
              </a:rPr>
              <a:t>Limit over shrinking interval to connect CROC with IROC</a:t>
            </a:r>
            <a:endParaRPr dirty="0">
              <a:solidFill>
                <a:srgbClr val="000000"/>
              </a:solidFill>
              <a:latin typeface="Avenir"/>
              <a:ea typeface="Avenir"/>
              <a:cs typeface="Avenir"/>
              <a:sym typeface="Avenir"/>
            </a:endParaRPr>
          </a:p>
          <a:p>
            <a:pPr marL="0" lvl="0" indent="0" algn="l" rtl="0">
              <a:spcBef>
                <a:spcPts val="1600"/>
              </a:spcBef>
              <a:spcAft>
                <a:spcPts val="1600"/>
              </a:spcAft>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Pick a Video Set &amp; Pick a Video </a:t>
            </a:r>
            <a:endParaRPr dirty="0"/>
          </a:p>
        </p:txBody>
      </p:sp>
      <p:sp>
        <p:nvSpPr>
          <p:cNvPr id="451" name="Google Shape;451;p6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Avenir"/>
              <a:buChar char="●"/>
            </a:pPr>
            <a:r>
              <a:rPr lang="en" sz="2400" dirty="0">
                <a:solidFill>
                  <a:srgbClr val="000000"/>
                </a:solidFill>
                <a:latin typeface="Avenir"/>
                <a:ea typeface="Avenir"/>
                <a:cs typeface="Avenir"/>
                <a:sym typeface="Avenir"/>
              </a:rPr>
              <a:t>CROC &amp; Graphing CROC</a:t>
            </a:r>
            <a:endParaRPr sz="2400" dirty="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dirty="0">
                <a:solidFill>
                  <a:srgbClr val="000000"/>
                </a:solidFill>
                <a:latin typeface="Avenir"/>
                <a:ea typeface="Avenir"/>
                <a:cs typeface="Avenir"/>
                <a:sym typeface="Avenir"/>
              </a:rPr>
              <a:t>Varying Rates of Change &amp; Graphing Varying Rates</a:t>
            </a:r>
            <a:endParaRPr sz="2400" dirty="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dirty="0">
                <a:solidFill>
                  <a:srgbClr val="000000"/>
                </a:solidFill>
                <a:latin typeface="Avenir"/>
                <a:ea typeface="Avenir"/>
                <a:cs typeface="Avenir"/>
                <a:sym typeface="Avenir"/>
              </a:rPr>
              <a:t>Average Rate of Change (AROC): </a:t>
            </a:r>
            <a:br>
              <a:rPr lang="en" sz="2400" dirty="0">
                <a:solidFill>
                  <a:srgbClr val="000000"/>
                </a:solidFill>
                <a:latin typeface="Avenir"/>
                <a:ea typeface="Avenir"/>
                <a:cs typeface="Avenir"/>
                <a:sym typeface="Avenir"/>
              </a:rPr>
            </a:br>
            <a:r>
              <a:rPr lang="en" dirty="0">
                <a:solidFill>
                  <a:srgbClr val="000000"/>
                </a:solidFill>
                <a:latin typeface="Avenir"/>
                <a:ea typeface="Avenir"/>
                <a:cs typeface="Avenir"/>
                <a:sym typeface="Avenir"/>
              </a:rPr>
              <a:t>Define AROC in terms of CROC</a:t>
            </a:r>
            <a:endParaRPr dirty="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dirty="0">
                <a:solidFill>
                  <a:srgbClr val="000000"/>
                </a:solidFill>
                <a:latin typeface="Avenir"/>
                <a:ea typeface="Avenir"/>
                <a:cs typeface="Avenir"/>
                <a:sym typeface="Avenir"/>
              </a:rPr>
              <a:t>Approximating Instantaneous Rates of Change: </a:t>
            </a:r>
            <a:br>
              <a:rPr lang="en" sz="2400" dirty="0">
                <a:solidFill>
                  <a:srgbClr val="000000"/>
                </a:solidFill>
                <a:latin typeface="Avenir"/>
                <a:ea typeface="Avenir"/>
                <a:cs typeface="Avenir"/>
                <a:sym typeface="Avenir"/>
              </a:rPr>
            </a:br>
            <a:r>
              <a:rPr lang="en" dirty="0">
                <a:solidFill>
                  <a:srgbClr val="000000"/>
                </a:solidFill>
                <a:latin typeface="Avenir"/>
                <a:ea typeface="Avenir"/>
                <a:cs typeface="Avenir"/>
                <a:sym typeface="Avenir"/>
              </a:rPr>
              <a:t>Using AROC over small interval</a:t>
            </a:r>
            <a:endParaRPr dirty="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dirty="0">
                <a:solidFill>
                  <a:srgbClr val="000000"/>
                </a:solidFill>
                <a:latin typeface="Avenir"/>
                <a:ea typeface="Avenir"/>
                <a:cs typeface="Avenir"/>
                <a:sym typeface="Avenir"/>
              </a:rPr>
              <a:t>Limit Definition: </a:t>
            </a:r>
            <a:br>
              <a:rPr lang="en" sz="2400" dirty="0">
                <a:solidFill>
                  <a:srgbClr val="000000"/>
                </a:solidFill>
                <a:latin typeface="Avenir"/>
                <a:ea typeface="Avenir"/>
                <a:cs typeface="Avenir"/>
                <a:sym typeface="Avenir"/>
              </a:rPr>
            </a:br>
            <a:r>
              <a:rPr lang="en" dirty="0">
                <a:solidFill>
                  <a:srgbClr val="000000"/>
                </a:solidFill>
                <a:latin typeface="Avenir"/>
                <a:ea typeface="Avenir"/>
                <a:cs typeface="Avenir"/>
                <a:sym typeface="Avenir"/>
              </a:rPr>
              <a:t>Limit over shrinking interval to connect CROC with IROC</a:t>
            </a:r>
            <a:endParaRPr dirty="0">
              <a:solidFill>
                <a:srgbClr val="000000"/>
              </a:solidFill>
              <a:latin typeface="Avenir"/>
              <a:ea typeface="Avenir"/>
              <a:cs typeface="Avenir"/>
              <a:sym typeface="Avenir"/>
            </a:endParaRPr>
          </a:p>
          <a:p>
            <a:pPr marL="0" lvl="0" indent="0" algn="l" rtl="0">
              <a:spcBef>
                <a:spcPts val="1600"/>
              </a:spcBef>
              <a:spcAft>
                <a:spcPts val="160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While You Watch</a:t>
            </a:r>
            <a:endParaRPr dirty="0"/>
          </a:p>
        </p:txBody>
      </p:sp>
      <p:sp>
        <p:nvSpPr>
          <p:cNvPr id="457" name="Google Shape;457;p7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222222"/>
                </a:solidFill>
                <a:highlight>
                  <a:srgbClr val="FFFFFF"/>
                </a:highlight>
                <a:latin typeface="Avenir"/>
                <a:ea typeface="Avenir"/>
                <a:cs typeface="Avenir"/>
                <a:sym typeface="Avenir"/>
              </a:rPr>
              <a:t>Be prepared to report back about:</a:t>
            </a:r>
            <a:endParaRPr sz="2400">
              <a:solidFill>
                <a:srgbClr val="222222"/>
              </a:solidFill>
              <a:highlight>
                <a:srgbClr val="FFFFFF"/>
              </a:highlight>
              <a:latin typeface="Avenir"/>
              <a:ea typeface="Avenir"/>
              <a:cs typeface="Avenir"/>
              <a:sym typeface="Avenir"/>
            </a:endParaRPr>
          </a:p>
          <a:p>
            <a:pPr marL="457200" lvl="0" indent="-381000" algn="l" rtl="0">
              <a:spcBef>
                <a:spcPts val="1600"/>
              </a:spcBef>
              <a:spcAft>
                <a:spcPts val="0"/>
              </a:spcAft>
              <a:buClr>
                <a:srgbClr val="222222"/>
              </a:buClr>
              <a:buSzPts val="2400"/>
              <a:buFont typeface="Avenir"/>
              <a:buChar char="●"/>
            </a:pPr>
            <a:r>
              <a:rPr lang="en" sz="2400">
                <a:solidFill>
                  <a:srgbClr val="222222"/>
                </a:solidFill>
                <a:highlight>
                  <a:srgbClr val="FFFFFF"/>
                </a:highlight>
                <a:latin typeface="Avenir"/>
                <a:ea typeface="Avenir"/>
                <a:cs typeface="Avenir"/>
                <a:sym typeface="Avenir"/>
              </a:rPr>
              <a:t>How you see the design principles showing up the video? </a:t>
            </a:r>
            <a:endParaRPr sz="2400">
              <a:solidFill>
                <a:srgbClr val="222222"/>
              </a:solidFill>
              <a:highlight>
                <a:srgbClr val="FFFFFF"/>
              </a:highlight>
              <a:latin typeface="Avenir"/>
              <a:ea typeface="Avenir"/>
              <a:cs typeface="Avenir"/>
              <a:sym typeface="Avenir"/>
            </a:endParaRPr>
          </a:p>
          <a:p>
            <a:pPr marL="914400" lvl="1" indent="-355600" algn="l" rtl="0">
              <a:spcBef>
                <a:spcPts val="0"/>
              </a:spcBef>
              <a:spcAft>
                <a:spcPts val="0"/>
              </a:spcAft>
              <a:buClr>
                <a:srgbClr val="222222"/>
              </a:buClr>
              <a:buSzPts val="2000"/>
              <a:buFont typeface="Avenir"/>
              <a:buChar char="○"/>
            </a:pPr>
            <a:r>
              <a:rPr lang="en" sz="2000">
                <a:solidFill>
                  <a:srgbClr val="222222"/>
                </a:solidFill>
                <a:highlight>
                  <a:srgbClr val="FFFFFF"/>
                </a:highlight>
                <a:latin typeface="Avenir"/>
                <a:ea typeface="Avenir"/>
                <a:cs typeface="Avenir"/>
                <a:sym typeface="Avenir"/>
              </a:rPr>
              <a:t>How are quantitative and covariational reasoning supported by the imagery in the video?</a:t>
            </a:r>
            <a:endParaRPr sz="2000">
              <a:solidFill>
                <a:srgbClr val="222222"/>
              </a:solidFill>
              <a:highlight>
                <a:srgbClr val="FFFFFF"/>
              </a:highlight>
              <a:latin typeface="Avenir"/>
              <a:ea typeface="Avenir"/>
              <a:cs typeface="Avenir"/>
              <a:sym typeface="Avenir"/>
            </a:endParaRPr>
          </a:p>
          <a:p>
            <a:pPr marL="457200" lvl="0" indent="-381000" algn="l" rtl="0">
              <a:spcBef>
                <a:spcPts val="0"/>
              </a:spcBef>
              <a:spcAft>
                <a:spcPts val="0"/>
              </a:spcAft>
              <a:buClr>
                <a:srgbClr val="222222"/>
              </a:buClr>
              <a:buSzPts val="2400"/>
              <a:buFont typeface="Avenir"/>
              <a:buChar char="●"/>
            </a:pPr>
            <a:r>
              <a:rPr lang="en" sz="2400">
                <a:solidFill>
                  <a:srgbClr val="222222"/>
                </a:solidFill>
                <a:highlight>
                  <a:srgbClr val="FFFFFF"/>
                </a:highlight>
                <a:latin typeface="Avenir"/>
                <a:ea typeface="Avenir"/>
                <a:cs typeface="Avenir"/>
                <a:sym typeface="Avenir"/>
              </a:rPr>
              <a:t>How the content of the video you selected coheres with the meanings developed in earlier video sets, namely constant and average rates of change.</a:t>
            </a:r>
            <a:endParaRPr sz="2400">
              <a:solidFill>
                <a:srgbClr val="000000"/>
              </a:solidFill>
              <a:latin typeface="Avenir"/>
              <a:ea typeface="Avenir"/>
              <a:cs typeface="Avenir"/>
              <a:sym typeface="Aveni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Reporting Out</a:t>
            </a:r>
            <a:endParaRPr dirty="0"/>
          </a:p>
        </p:txBody>
      </p:sp>
      <p:sp>
        <p:nvSpPr>
          <p:cNvPr id="463" name="Google Shape;463;p7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222222"/>
              </a:buClr>
              <a:buSzPts val="2400"/>
              <a:buFont typeface="Avenir"/>
              <a:buChar char="●"/>
            </a:pPr>
            <a:r>
              <a:rPr lang="en" sz="2400">
                <a:solidFill>
                  <a:srgbClr val="222222"/>
                </a:solidFill>
                <a:highlight>
                  <a:srgbClr val="FFFFFF"/>
                </a:highlight>
                <a:latin typeface="Avenir"/>
                <a:ea typeface="Avenir"/>
                <a:cs typeface="Avenir"/>
                <a:sym typeface="Avenir"/>
              </a:rPr>
              <a:t>How you see the design principles showing up in the video? </a:t>
            </a:r>
            <a:endParaRPr sz="2400">
              <a:solidFill>
                <a:srgbClr val="222222"/>
              </a:solidFill>
              <a:highlight>
                <a:srgbClr val="FFFFFF"/>
              </a:highlight>
              <a:latin typeface="Avenir"/>
              <a:ea typeface="Avenir"/>
              <a:cs typeface="Avenir"/>
              <a:sym typeface="Avenir"/>
            </a:endParaRPr>
          </a:p>
          <a:p>
            <a:pPr marL="914400" lvl="1" indent="-355600" algn="l" rtl="0">
              <a:spcBef>
                <a:spcPts val="0"/>
              </a:spcBef>
              <a:spcAft>
                <a:spcPts val="0"/>
              </a:spcAft>
              <a:buClr>
                <a:srgbClr val="222222"/>
              </a:buClr>
              <a:buSzPts val="2000"/>
              <a:buFont typeface="Avenir"/>
              <a:buChar char="○"/>
            </a:pPr>
            <a:r>
              <a:rPr lang="en" sz="2000">
                <a:solidFill>
                  <a:srgbClr val="222222"/>
                </a:solidFill>
                <a:highlight>
                  <a:srgbClr val="FFFFFF"/>
                </a:highlight>
                <a:latin typeface="Avenir"/>
                <a:ea typeface="Avenir"/>
                <a:cs typeface="Avenir"/>
                <a:sym typeface="Avenir"/>
              </a:rPr>
              <a:t>How are quantitative and covariational reasoning supported by imagery in the video?</a:t>
            </a:r>
            <a:endParaRPr sz="2000">
              <a:solidFill>
                <a:srgbClr val="222222"/>
              </a:solidFill>
              <a:highlight>
                <a:srgbClr val="FFFFFF"/>
              </a:highlight>
              <a:latin typeface="Avenir"/>
              <a:ea typeface="Avenir"/>
              <a:cs typeface="Avenir"/>
              <a:sym typeface="Avenir"/>
            </a:endParaRPr>
          </a:p>
          <a:p>
            <a:pPr marL="457200" lvl="0" indent="-381000" algn="l" rtl="0">
              <a:spcBef>
                <a:spcPts val="0"/>
              </a:spcBef>
              <a:spcAft>
                <a:spcPts val="0"/>
              </a:spcAft>
              <a:buClr>
                <a:srgbClr val="222222"/>
              </a:buClr>
              <a:buSzPts val="2400"/>
              <a:buFont typeface="Avenir"/>
              <a:buChar char="●"/>
            </a:pPr>
            <a:r>
              <a:rPr lang="en" sz="2400">
                <a:solidFill>
                  <a:srgbClr val="222222"/>
                </a:solidFill>
                <a:highlight>
                  <a:srgbClr val="FFFFFF"/>
                </a:highlight>
                <a:latin typeface="Avenir"/>
                <a:ea typeface="Avenir"/>
                <a:cs typeface="Avenir"/>
                <a:sym typeface="Avenir"/>
              </a:rPr>
              <a:t>How the content of the video you selected coheres with the meanings developed in earlier video sets, namely constant and average rates of change.</a:t>
            </a:r>
            <a:endParaRPr sz="2400">
              <a:solidFill>
                <a:srgbClr val="000000"/>
              </a:solidFill>
              <a:latin typeface="Avenir"/>
              <a:ea typeface="Avenir"/>
              <a:cs typeface="Avenir"/>
              <a:sym typeface="Aveni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Reporting Out: Mathematical Design Principles</a:t>
            </a:r>
            <a:endParaRPr sz="3000" dirty="0"/>
          </a:p>
          <a:p>
            <a:pPr marL="0" lvl="0" indent="0" algn="l" rtl="0">
              <a:spcBef>
                <a:spcPts val="0"/>
              </a:spcBef>
              <a:spcAft>
                <a:spcPts val="0"/>
              </a:spcAft>
              <a:buNone/>
            </a:pPr>
            <a:endParaRPr dirty="0"/>
          </a:p>
        </p:txBody>
      </p:sp>
      <p:sp>
        <p:nvSpPr>
          <p:cNvPr id="476" name="Google Shape;476;p73"/>
          <p:cNvSpPr txBox="1">
            <a:spLocks noGrp="1"/>
          </p:cNvSpPr>
          <p:nvPr>
            <p:ph type="body" idx="1"/>
          </p:nvPr>
        </p:nvSpPr>
        <p:spPr>
          <a:xfrm>
            <a:off x="311700" y="1029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1"/>
                </a:solidFill>
                <a:latin typeface="Gill Sans" panose="020B0502020104020203" pitchFamily="34" charset="-79"/>
                <a:ea typeface="PT Sans Narrow"/>
                <a:cs typeface="Gill Sans" panose="020B0502020104020203" pitchFamily="34" charset="-79"/>
                <a:sym typeface="PT Sans Narrow"/>
              </a:rPr>
              <a:t>Quantitative Reasoning</a:t>
            </a:r>
            <a:endParaRPr sz="2000" dirty="0">
              <a:solidFill>
                <a:schemeClr val="accent1"/>
              </a:solidFill>
              <a:latin typeface="Gill Sans" panose="020B0502020104020203" pitchFamily="34" charset="-79"/>
              <a:ea typeface="PT Sans Narrow"/>
              <a:cs typeface="Gill Sans" panose="020B0502020104020203" pitchFamily="34" charset="-79"/>
              <a:sym typeface="PT Sans Narrow"/>
            </a:endParaRPr>
          </a:p>
          <a:p>
            <a:pPr marL="457200" lvl="0" indent="-336550" algn="l" rtl="0">
              <a:spcBef>
                <a:spcPts val="1600"/>
              </a:spcBef>
              <a:spcAft>
                <a:spcPts val="0"/>
              </a:spcAft>
              <a:buClr>
                <a:srgbClr val="000000"/>
              </a:buClr>
              <a:buSzPts val="1700"/>
              <a:buFont typeface="Avenir"/>
              <a:buChar char="●"/>
            </a:pPr>
            <a:r>
              <a:rPr lang="en" sz="1700" dirty="0">
                <a:solidFill>
                  <a:srgbClr val="000000"/>
                </a:solidFill>
                <a:latin typeface="Avenir"/>
                <a:ea typeface="Avenir"/>
                <a:cs typeface="Avenir"/>
                <a:sym typeface="Avenir"/>
              </a:rPr>
              <a:t>Prompt students to identify and coordinate quantities as they covary</a:t>
            </a:r>
            <a:endParaRPr sz="1700" dirty="0">
              <a:solidFill>
                <a:srgbClr val="000000"/>
              </a:solidFill>
              <a:latin typeface="Avenir"/>
              <a:ea typeface="Avenir"/>
              <a:cs typeface="Avenir"/>
              <a:sym typeface="Avenir"/>
            </a:endParaRPr>
          </a:p>
          <a:p>
            <a:pPr marL="457200" lvl="0" indent="-336550" algn="l" rtl="0">
              <a:spcBef>
                <a:spcPts val="0"/>
              </a:spcBef>
              <a:spcAft>
                <a:spcPts val="0"/>
              </a:spcAft>
              <a:buClr>
                <a:srgbClr val="000000"/>
              </a:buClr>
              <a:buSzPts val="1700"/>
              <a:buFont typeface="Avenir"/>
              <a:buChar char="●"/>
            </a:pPr>
            <a:r>
              <a:rPr lang="en" sz="1700" dirty="0">
                <a:solidFill>
                  <a:srgbClr val="000000"/>
                </a:solidFill>
                <a:latin typeface="Avenir"/>
                <a:ea typeface="Avenir"/>
                <a:cs typeface="Avenir"/>
                <a:sym typeface="Avenir"/>
              </a:rPr>
              <a:t>Represent the relationship between covarying quantities symbolically, graphically, and numerically</a:t>
            </a:r>
            <a:endParaRPr sz="1700" dirty="0">
              <a:solidFill>
                <a:srgbClr val="000000"/>
              </a:solidFill>
              <a:latin typeface="Avenir"/>
              <a:ea typeface="Avenir"/>
              <a:cs typeface="Avenir"/>
              <a:sym typeface="Avenir"/>
            </a:endParaRPr>
          </a:p>
          <a:p>
            <a:pPr marL="457200" lvl="0" indent="-336550" algn="l" rtl="0">
              <a:spcBef>
                <a:spcPts val="0"/>
              </a:spcBef>
              <a:spcAft>
                <a:spcPts val="0"/>
              </a:spcAft>
              <a:buClr>
                <a:srgbClr val="000000"/>
              </a:buClr>
              <a:buSzPts val="1700"/>
              <a:buFont typeface="Avenir"/>
              <a:buChar char="●"/>
            </a:pPr>
            <a:r>
              <a:rPr lang="en" sz="1700" dirty="0">
                <a:solidFill>
                  <a:srgbClr val="000000"/>
                </a:solidFill>
                <a:latin typeface="Avenir"/>
                <a:ea typeface="Avenir"/>
                <a:cs typeface="Avenir"/>
                <a:sym typeface="Avenir"/>
              </a:rPr>
              <a:t>Attend to frames of reference and units of measure</a:t>
            </a:r>
            <a:endParaRPr sz="1700" dirty="0">
              <a:solidFill>
                <a:srgbClr val="000000"/>
              </a:solidFill>
              <a:latin typeface="Avenir"/>
              <a:ea typeface="Avenir"/>
              <a:cs typeface="Avenir"/>
              <a:sym typeface="Avenir"/>
            </a:endParaRPr>
          </a:p>
          <a:p>
            <a:pPr marL="457200" lvl="0" indent="-336550" algn="l" rtl="0">
              <a:spcBef>
                <a:spcPts val="0"/>
              </a:spcBef>
              <a:spcAft>
                <a:spcPts val="0"/>
              </a:spcAft>
              <a:buClr>
                <a:srgbClr val="000000"/>
              </a:buClr>
              <a:buSzPts val="1700"/>
              <a:buFont typeface="Avenir"/>
              <a:buChar char="●"/>
            </a:pPr>
            <a:r>
              <a:rPr lang="en" sz="1700" dirty="0">
                <a:solidFill>
                  <a:srgbClr val="000000"/>
                </a:solidFill>
                <a:latin typeface="Avenir"/>
                <a:ea typeface="Avenir"/>
                <a:cs typeface="Avenir"/>
                <a:sym typeface="Avenir"/>
              </a:rPr>
              <a:t>Emphasize quantitative (as opposed to arithmetic) operations</a:t>
            </a:r>
            <a:endParaRPr sz="1700" dirty="0">
              <a:solidFill>
                <a:srgbClr val="000000"/>
              </a:solidFill>
              <a:latin typeface="Avenir"/>
              <a:ea typeface="Avenir"/>
              <a:cs typeface="Avenir"/>
              <a:sym typeface="Aveni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Thoughts? Questions? Comments?</a:t>
            </a:r>
            <a:endParaRPr dirty="0"/>
          </a:p>
        </p:txBody>
      </p:sp>
      <p:sp>
        <p:nvSpPr>
          <p:cNvPr id="482" name="Google Shape;482;p74"/>
          <p:cNvSpPr txBox="1">
            <a:spLocks noGrp="1"/>
          </p:cNvSpPr>
          <p:nvPr>
            <p:ph type="body" idx="1"/>
          </p:nvPr>
        </p:nvSpPr>
        <p:spPr>
          <a:xfrm>
            <a:off x="311700" y="2036225"/>
            <a:ext cx="8520600" cy="310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600" b="1">
                <a:solidFill>
                  <a:srgbClr val="000000"/>
                </a:solidFill>
                <a:latin typeface="Avenir"/>
                <a:ea typeface="Avenir"/>
                <a:cs typeface="Avenir"/>
                <a:sym typeface="Avenir"/>
              </a:rPr>
              <a:t>Anything we should know before Part 2 </a:t>
            </a:r>
            <a:br>
              <a:rPr lang="en" sz="2600" b="1">
                <a:solidFill>
                  <a:srgbClr val="000000"/>
                </a:solidFill>
                <a:latin typeface="Avenir"/>
                <a:ea typeface="Avenir"/>
                <a:cs typeface="Avenir"/>
                <a:sym typeface="Avenir"/>
              </a:rPr>
            </a:br>
            <a:r>
              <a:rPr lang="en" sz="2600" b="1">
                <a:solidFill>
                  <a:srgbClr val="000000"/>
                </a:solidFill>
                <a:latin typeface="Avenir"/>
                <a:ea typeface="Avenir"/>
                <a:cs typeface="Avenir"/>
                <a:sym typeface="Avenir"/>
              </a:rPr>
              <a:t>to help us better meet your needs?</a:t>
            </a:r>
            <a:endParaRPr sz="2600" b="1">
              <a:solidFill>
                <a:srgbClr val="000000"/>
              </a:solidFill>
              <a:latin typeface="Avenir"/>
              <a:ea typeface="Avenir"/>
              <a:cs typeface="Avenir"/>
              <a:sym typeface="Aveni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5"/>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End of Part 1</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6"/>
          <p:cNvSpPr txBox="1">
            <a:spLocks noGrp="1"/>
          </p:cNvSpPr>
          <p:nvPr>
            <p:ph type="title"/>
          </p:nvPr>
        </p:nvSpPr>
        <p:spPr>
          <a:xfrm>
            <a:off x="152400" y="2164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Calculus Videos Project</a:t>
            </a:r>
            <a:endParaRPr dirty="0"/>
          </a:p>
        </p:txBody>
      </p:sp>
      <p:sp>
        <p:nvSpPr>
          <p:cNvPr id="493" name="Google Shape;493;p76"/>
          <p:cNvSpPr txBox="1">
            <a:spLocks noGrp="1"/>
          </p:cNvSpPr>
          <p:nvPr>
            <p:ph type="title"/>
          </p:nvPr>
        </p:nvSpPr>
        <p:spPr>
          <a:xfrm>
            <a:off x="6317600" y="216425"/>
            <a:ext cx="2517300" cy="70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err="1"/>
              <a:t>Calcvids.org</a:t>
            </a:r>
            <a:endParaRPr dirty="0"/>
          </a:p>
        </p:txBody>
      </p:sp>
      <p:pic>
        <p:nvPicPr>
          <p:cNvPr id="494" name="Google Shape;494;p76"/>
          <p:cNvPicPr preferRelativeResize="0"/>
          <p:nvPr/>
        </p:nvPicPr>
        <p:blipFill rotWithShape="1">
          <a:blip r:embed="rId3">
            <a:alphaModFix/>
          </a:blip>
          <a:srcRect b="23153"/>
          <a:stretch/>
        </p:blipFill>
        <p:spPr>
          <a:xfrm>
            <a:off x="0" y="1019924"/>
            <a:ext cx="9144000" cy="2596050"/>
          </a:xfrm>
          <a:prstGeom prst="rect">
            <a:avLst/>
          </a:prstGeom>
          <a:noFill/>
          <a:ln>
            <a:noFill/>
          </a:ln>
        </p:spPr>
      </p:pic>
      <p:pic>
        <p:nvPicPr>
          <p:cNvPr id="495" name="Google Shape;495;p76"/>
          <p:cNvPicPr preferRelativeResize="0"/>
          <p:nvPr/>
        </p:nvPicPr>
        <p:blipFill>
          <a:blip r:embed="rId4">
            <a:alphaModFix/>
          </a:blip>
          <a:stretch>
            <a:fillRect/>
          </a:stretch>
        </p:blipFill>
        <p:spPr>
          <a:xfrm>
            <a:off x="152400" y="3771700"/>
            <a:ext cx="1076827" cy="1082425"/>
          </a:xfrm>
          <a:prstGeom prst="rect">
            <a:avLst/>
          </a:prstGeom>
          <a:noFill/>
          <a:ln>
            <a:noFill/>
          </a:ln>
        </p:spPr>
      </p:pic>
      <p:sp>
        <p:nvSpPr>
          <p:cNvPr id="496" name="Google Shape;496;p76"/>
          <p:cNvSpPr txBox="1"/>
          <p:nvPr/>
        </p:nvSpPr>
        <p:spPr>
          <a:xfrm>
            <a:off x="1318375" y="3858575"/>
            <a:ext cx="3626100" cy="90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This material is based upon work supported by the National Science Foundation under Awards DUE # 1712312, DUE # 1711837 and </a:t>
            </a:r>
            <a:br>
              <a:rPr lang="en" sz="1200">
                <a:latin typeface="Montserrat"/>
                <a:ea typeface="Montserrat"/>
                <a:cs typeface="Montserrat"/>
                <a:sym typeface="Montserrat"/>
              </a:rPr>
            </a:br>
            <a:r>
              <a:rPr lang="en" sz="1200">
                <a:latin typeface="Montserrat"/>
                <a:ea typeface="Montserrat"/>
                <a:cs typeface="Montserrat"/>
                <a:sym typeface="Montserrat"/>
              </a:rPr>
              <a:t>DUE # 1710377</a:t>
            </a:r>
            <a:endParaRPr sz="1200">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500"/>
        <p:cNvGrpSpPr/>
        <p:nvPr/>
      </p:nvGrpSpPr>
      <p:grpSpPr>
        <a:xfrm>
          <a:off x="0" y="0"/>
          <a:ext cx="0" cy="0"/>
          <a:chOff x="0" y="0"/>
          <a:chExt cx="0" cy="0"/>
        </a:xfrm>
      </p:grpSpPr>
      <p:sp>
        <p:nvSpPr>
          <p:cNvPr id="501" name="Google Shape;501;p7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Session 2 (134 minutes)</a:t>
            </a:r>
            <a:endParaRPr dirty="0"/>
          </a:p>
        </p:txBody>
      </p:sp>
      <p:sp>
        <p:nvSpPr>
          <p:cNvPr id="502" name="Google Shape;502;p77"/>
          <p:cNvSpPr txBox="1">
            <a:spLocks noGrp="1"/>
          </p:cNvSpPr>
          <p:nvPr>
            <p:ph type="body" idx="1"/>
          </p:nvPr>
        </p:nvSpPr>
        <p:spPr>
          <a:xfrm>
            <a:off x="311700" y="1152425"/>
            <a:ext cx="8520600" cy="3302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Introduction to Another Video Sequence 50 minutes</a:t>
            </a:r>
            <a:endParaRPr sz="2000">
              <a:solidFill>
                <a:srgbClr val="000000"/>
              </a:solidFill>
              <a:latin typeface="Avenir"/>
              <a:ea typeface="Avenir"/>
              <a:cs typeface="Avenir"/>
              <a:sym typeface="Avenir"/>
            </a:endParaRPr>
          </a:p>
          <a:p>
            <a:pPr marL="914400" lvl="1" indent="-330200" algn="l" rtl="0">
              <a:lnSpc>
                <a:spcPct val="15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Riemann sums to FTOC</a:t>
            </a:r>
            <a:endParaRPr sz="200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Demonstrate a Procedural Video 12 minutes</a:t>
            </a:r>
            <a:endParaRPr sz="200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Demonstrate an Intellectual Need Video 28 minutes</a:t>
            </a:r>
            <a:endParaRPr sz="2000">
              <a:solidFill>
                <a:srgbClr val="000000"/>
              </a:solidFill>
              <a:latin typeface="Avenir"/>
              <a:ea typeface="Avenir"/>
              <a:cs typeface="Avenir"/>
              <a:sym typeface="Avenir"/>
            </a:endParaRPr>
          </a:p>
          <a:p>
            <a:pPr marL="457200" lvl="0" indent="-355600" algn="l" rtl="0">
              <a:lnSpc>
                <a:spcPct val="115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Getting Started Using our Video Platform 10 minutes</a:t>
            </a:r>
            <a:endParaRPr sz="2000">
              <a:solidFill>
                <a:srgbClr val="000000"/>
              </a:solidFill>
              <a:latin typeface="Avenir"/>
              <a:ea typeface="Avenir"/>
              <a:cs typeface="Avenir"/>
              <a:sym typeface="Avenir"/>
            </a:endParaRPr>
          </a:p>
          <a:p>
            <a:pPr marL="914400" lvl="1" indent="-330200" algn="l" rtl="0">
              <a:lnSpc>
                <a:spcPct val="15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Ximera</a:t>
            </a:r>
            <a:endParaRPr sz="160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Data Collection 9 minutes</a:t>
            </a:r>
            <a:endParaRPr sz="200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During Semester Supports 5 minutes</a:t>
            </a:r>
            <a:endParaRPr sz="200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Questions? 10 minutes</a:t>
            </a:r>
            <a:endParaRPr sz="2000">
              <a:solidFill>
                <a:srgbClr val="000000"/>
              </a:solidFill>
              <a:latin typeface="Avenir"/>
              <a:ea typeface="Avenir"/>
              <a:cs typeface="Avenir"/>
              <a:sym typeface="Aveni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2</a:t>
            </a:r>
            <a:endParaRPr dirty="0"/>
          </a:p>
        </p:txBody>
      </p:sp>
      <p:sp>
        <p:nvSpPr>
          <p:cNvPr id="508" name="Google Shape;508;p78"/>
          <p:cNvSpPr txBox="1">
            <a:spLocks noGrp="1"/>
          </p:cNvSpPr>
          <p:nvPr>
            <p:ph type="body" idx="1"/>
          </p:nvPr>
        </p:nvSpPr>
        <p:spPr>
          <a:xfrm>
            <a:off x="311700" y="1152425"/>
            <a:ext cx="8520600" cy="3302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Introduction to Another Video Sequence</a:t>
            </a:r>
            <a:endParaRPr sz="2000">
              <a:solidFill>
                <a:srgbClr val="000000"/>
              </a:solidFill>
              <a:latin typeface="Avenir"/>
              <a:ea typeface="Avenir"/>
              <a:cs typeface="Avenir"/>
              <a:sym typeface="Avenir"/>
            </a:endParaRPr>
          </a:p>
          <a:p>
            <a:pPr marL="914400" lvl="1" indent="-330200" algn="l" rtl="0">
              <a:lnSpc>
                <a:spcPct val="15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Riemann sums to FTOC</a:t>
            </a:r>
            <a:endParaRPr sz="200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Demonstrate a Procedural Video</a:t>
            </a:r>
            <a:endParaRPr sz="200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Demonstrate an Intellectual Need Video</a:t>
            </a:r>
            <a:endParaRPr sz="2000">
              <a:solidFill>
                <a:srgbClr val="000000"/>
              </a:solidFill>
              <a:latin typeface="Avenir"/>
              <a:ea typeface="Avenir"/>
              <a:cs typeface="Avenir"/>
              <a:sym typeface="Avenir"/>
            </a:endParaRPr>
          </a:p>
          <a:p>
            <a:pPr marL="457200" lvl="0" indent="-355600" algn="l" rtl="0">
              <a:lnSpc>
                <a:spcPct val="115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Getting Started Using our Video Platform</a:t>
            </a:r>
            <a:endParaRPr sz="2000">
              <a:solidFill>
                <a:srgbClr val="000000"/>
              </a:solidFill>
              <a:latin typeface="Avenir"/>
              <a:ea typeface="Avenir"/>
              <a:cs typeface="Avenir"/>
              <a:sym typeface="Avenir"/>
            </a:endParaRPr>
          </a:p>
          <a:p>
            <a:pPr marL="914400" lvl="1" indent="-330200" algn="l" rtl="0">
              <a:lnSpc>
                <a:spcPct val="15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Ximera</a:t>
            </a:r>
            <a:endParaRPr sz="160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Data Collection</a:t>
            </a:r>
            <a:endParaRPr sz="200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During Semester Supports</a:t>
            </a:r>
            <a:endParaRPr sz="2000">
              <a:solidFill>
                <a:srgbClr val="000000"/>
              </a:solidFill>
              <a:latin typeface="Avenir"/>
              <a:ea typeface="Avenir"/>
              <a:cs typeface="Avenir"/>
              <a:sym typeface="Avenir"/>
            </a:endParaRPr>
          </a:p>
          <a:p>
            <a:pPr marL="457200" lvl="0" indent="-355600" algn="l" rtl="0">
              <a:lnSpc>
                <a:spcPct val="150000"/>
              </a:lnSpc>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Questions?</a:t>
            </a:r>
            <a:endParaRPr sz="2000">
              <a:solidFill>
                <a:srgbClr val="000000"/>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National Situation in First Semester Calculus</a:t>
            </a:r>
            <a:endParaRPr dirty="0"/>
          </a:p>
        </p:txBody>
      </p:sp>
      <p:pic>
        <p:nvPicPr>
          <p:cNvPr id="190" name="Google Shape;190;p31"/>
          <p:cNvPicPr preferRelativeResize="0"/>
          <p:nvPr/>
        </p:nvPicPr>
        <p:blipFill>
          <a:blip r:embed="rId3">
            <a:alphaModFix/>
          </a:blip>
          <a:stretch>
            <a:fillRect/>
          </a:stretch>
        </p:blipFill>
        <p:spPr>
          <a:xfrm>
            <a:off x="2833475" y="1152425"/>
            <a:ext cx="2870949" cy="3691225"/>
          </a:xfrm>
          <a:prstGeom prst="rect">
            <a:avLst/>
          </a:prstGeom>
          <a:noFill/>
          <a:ln w="9525" cap="flat" cmpd="sng">
            <a:solidFill>
              <a:schemeClr val="dk2"/>
            </a:solidFill>
            <a:prstDash val="solid"/>
            <a:round/>
            <a:headEnd type="none" w="sm" len="sm"/>
            <a:tailEnd type="none" w="sm" len="sm"/>
          </a:ln>
        </p:spPr>
      </p:pic>
      <p:pic>
        <p:nvPicPr>
          <p:cNvPr id="191" name="Google Shape;191;p31"/>
          <p:cNvPicPr preferRelativeResize="0"/>
          <p:nvPr/>
        </p:nvPicPr>
        <p:blipFill>
          <a:blip r:embed="rId4">
            <a:alphaModFix/>
          </a:blip>
          <a:stretch>
            <a:fillRect/>
          </a:stretch>
        </p:blipFill>
        <p:spPr>
          <a:xfrm>
            <a:off x="0" y="4338175"/>
            <a:ext cx="1882500" cy="7726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CVP Videos for Calculus 1</a:t>
            </a:r>
            <a:endParaRPr dirty="0"/>
          </a:p>
        </p:txBody>
      </p:sp>
      <p:sp>
        <p:nvSpPr>
          <p:cNvPr id="514" name="Google Shape;514;p7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Char char="●"/>
            </a:pPr>
            <a:r>
              <a:rPr lang="en" sz="2400" dirty="0">
                <a:solidFill>
                  <a:srgbClr val="000000"/>
                </a:solidFill>
              </a:rPr>
              <a:t>~30 video sets</a:t>
            </a:r>
            <a:endParaRPr sz="2400" dirty="0">
              <a:solidFill>
                <a:srgbClr val="000000"/>
              </a:solidFill>
            </a:endParaRPr>
          </a:p>
          <a:p>
            <a:pPr marL="457200" lvl="0" indent="-381000" algn="l" rtl="0">
              <a:spcBef>
                <a:spcPts val="0"/>
              </a:spcBef>
              <a:spcAft>
                <a:spcPts val="0"/>
              </a:spcAft>
              <a:buClr>
                <a:srgbClr val="000000"/>
              </a:buClr>
              <a:buSzPts val="2400"/>
              <a:buChar char="●"/>
            </a:pPr>
            <a:r>
              <a:rPr lang="en" sz="2400" dirty="0">
                <a:solidFill>
                  <a:srgbClr val="000000"/>
                </a:solidFill>
              </a:rPr>
              <a:t>Three sequences</a:t>
            </a:r>
            <a:endParaRPr sz="2400" dirty="0">
              <a:solidFill>
                <a:srgbClr val="000000"/>
              </a:solidFill>
            </a:endParaRPr>
          </a:p>
          <a:p>
            <a:pPr marL="914400" lvl="0" indent="-381000" algn="l" rtl="0">
              <a:spcBef>
                <a:spcPts val="0"/>
              </a:spcBef>
              <a:spcAft>
                <a:spcPts val="0"/>
              </a:spcAft>
              <a:buClr>
                <a:srgbClr val="000000"/>
              </a:buClr>
              <a:buSzPts val="2400"/>
              <a:buChar char="●"/>
            </a:pPr>
            <a:r>
              <a:rPr lang="en" sz="2400" dirty="0">
                <a:solidFill>
                  <a:srgbClr val="000000"/>
                </a:solidFill>
              </a:rPr>
              <a:t>Rate of Change to Limit Def. of Derivative</a:t>
            </a:r>
            <a:endParaRPr sz="2400" dirty="0">
              <a:solidFill>
                <a:srgbClr val="000000"/>
              </a:solidFill>
            </a:endParaRPr>
          </a:p>
          <a:p>
            <a:pPr marL="914400" lvl="0" indent="-381000" algn="l" rtl="0">
              <a:spcBef>
                <a:spcPts val="0"/>
              </a:spcBef>
              <a:spcAft>
                <a:spcPts val="0"/>
              </a:spcAft>
              <a:buClr>
                <a:srgbClr val="000000"/>
              </a:buClr>
              <a:buSzPts val="2400"/>
              <a:buChar char="●"/>
            </a:pPr>
            <a:r>
              <a:rPr lang="en" sz="2400" dirty="0">
                <a:solidFill>
                  <a:srgbClr val="000000"/>
                </a:solidFill>
              </a:rPr>
              <a:t>Potpourri</a:t>
            </a:r>
            <a:endParaRPr sz="2400" dirty="0">
              <a:solidFill>
                <a:srgbClr val="000000"/>
              </a:solidFill>
            </a:endParaRPr>
          </a:p>
          <a:p>
            <a:pPr marL="914400" lvl="0" indent="-381000" algn="l" rtl="0">
              <a:spcBef>
                <a:spcPts val="0"/>
              </a:spcBef>
              <a:spcAft>
                <a:spcPts val="0"/>
              </a:spcAft>
              <a:buClr>
                <a:srgbClr val="000000"/>
              </a:buClr>
              <a:buSzPts val="2400"/>
              <a:buChar char="●"/>
            </a:pPr>
            <a:r>
              <a:rPr lang="en" sz="2400" dirty="0">
                <a:solidFill>
                  <a:srgbClr val="000000"/>
                </a:solidFill>
              </a:rPr>
              <a:t>Riemann Sums to FTOC</a:t>
            </a:r>
            <a:endParaRPr sz="2400" dirty="0">
              <a:solidFill>
                <a:srgbClr val="000000"/>
              </a:solidFill>
            </a:endParaRPr>
          </a:p>
          <a:p>
            <a:pPr marL="457200" lvl="0" indent="-381000" algn="l" rtl="0">
              <a:spcBef>
                <a:spcPts val="0"/>
              </a:spcBef>
              <a:spcAft>
                <a:spcPts val="0"/>
              </a:spcAft>
              <a:buClr>
                <a:srgbClr val="000000"/>
              </a:buClr>
              <a:buSzPts val="2400"/>
              <a:buChar char="●"/>
            </a:pPr>
            <a:r>
              <a:rPr lang="en" sz="2400" u="sng" dirty="0">
                <a:solidFill>
                  <a:schemeClr val="accent5"/>
                </a:solidFill>
                <a:hlinkClick r:id="rId3"/>
              </a:rPr>
              <a:t>https://calcvids.org/vids/</a:t>
            </a:r>
            <a:endParaRPr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 of CVP Videos for Calculus 1</a:t>
            </a:r>
            <a:endParaRPr dirty="0"/>
          </a:p>
        </p:txBody>
      </p:sp>
      <p:sp>
        <p:nvSpPr>
          <p:cNvPr id="520" name="Google Shape;520;p8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Char char="●"/>
            </a:pPr>
            <a:r>
              <a:rPr lang="en" sz="2400" dirty="0">
                <a:solidFill>
                  <a:srgbClr val="000000"/>
                </a:solidFill>
              </a:rPr>
              <a:t>~30 video sets</a:t>
            </a:r>
            <a:endParaRPr sz="2400" dirty="0">
              <a:solidFill>
                <a:srgbClr val="000000"/>
              </a:solidFill>
            </a:endParaRPr>
          </a:p>
          <a:p>
            <a:pPr marL="457200" lvl="0" indent="-381000" algn="l" rtl="0">
              <a:spcBef>
                <a:spcPts val="0"/>
              </a:spcBef>
              <a:spcAft>
                <a:spcPts val="0"/>
              </a:spcAft>
              <a:buClr>
                <a:srgbClr val="000000"/>
              </a:buClr>
              <a:buSzPts val="2400"/>
              <a:buChar char="●"/>
            </a:pPr>
            <a:r>
              <a:rPr lang="en" sz="2400" dirty="0">
                <a:solidFill>
                  <a:srgbClr val="000000"/>
                </a:solidFill>
              </a:rPr>
              <a:t>Three sequences</a:t>
            </a:r>
            <a:endParaRPr sz="2400" dirty="0">
              <a:solidFill>
                <a:srgbClr val="000000"/>
              </a:solidFill>
            </a:endParaRPr>
          </a:p>
          <a:p>
            <a:pPr marL="914400" lvl="0" indent="-381000" algn="l" rtl="0">
              <a:spcBef>
                <a:spcPts val="0"/>
              </a:spcBef>
              <a:spcAft>
                <a:spcPts val="0"/>
              </a:spcAft>
              <a:buClr>
                <a:srgbClr val="000000"/>
              </a:buClr>
              <a:buSzPts val="2400"/>
              <a:buChar char="●"/>
            </a:pPr>
            <a:r>
              <a:rPr lang="en" sz="2400" dirty="0">
                <a:solidFill>
                  <a:srgbClr val="000000"/>
                </a:solidFill>
              </a:rPr>
              <a:t>Rate of Change to Limit Def. of Derivative</a:t>
            </a:r>
            <a:endParaRPr sz="2400" dirty="0">
              <a:solidFill>
                <a:srgbClr val="000000"/>
              </a:solidFill>
            </a:endParaRPr>
          </a:p>
          <a:p>
            <a:pPr marL="914400" lvl="0" indent="-381000" algn="l" rtl="0">
              <a:spcBef>
                <a:spcPts val="0"/>
              </a:spcBef>
              <a:spcAft>
                <a:spcPts val="0"/>
              </a:spcAft>
              <a:buClr>
                <a:srgbClr val="000000"/>
              </a:buClr>
              <a:buSzPts val="2400"/>
              <a:buChar char="●"/>
            </a:pPr>
            <a:r>
              <a:rPr lang="en" sz="2400" dirty="0">
                <a:solidFill>
                  <a:srgbClr val="000000"/>
                </a:solidFill>
              </a:rPr>
              <a:t>Potpourri</a:t>
            </a:r>
            <a:endParaRPr sz="2400" dirty="0">
              <a:solidFill>
                <a:srgbClr val="000000"/>
              </a:solidFill>
            </a:endParaRPr>
          </a:p>
          <a:p>
            <a:pPr marL="914400" lvl="0" indent="-381000" algn="l" rtl="0">
              <a:spcBef>
                <a:spcPts val="0"/>
              </a:spcBef>
              <a:spcAft>
                <a:spcPts val="0"/>
              </a:spcAft>
              <a:buClr>
                <a:srgbClr val="000000"/>
              </a:buClr>
              <a:buSzPts val="2400"/>
              <a:buChar char="●"/>
            </a:pPr>
            <a:r>
              <a:rPr lang="en" sz="2400" dirty="0">
                <a:solidFill>
                  <a:srgbClr val="000000"/>
                </a:solidFill>
              </a:rPr>
              <a:t>Riemann Sums to FTOC</a:t>
            </a:r>
            <a:endParaRPr sz="2400" dirty="0">
              <a:solidFill>
                <a:srgbClr val="000000"/>
              </a:solidFill>
            </a:endParaRPr>
          </a:p>
          <a:p>
            <a:pPr marL="457200" lvl="0" indent="-381000" algn="l" rtl="0">
              <a:spcBef>
                <a:spcPts val="0"/>
              </a:spcBef>
              <a:spcAft>
                <a:spcPts val="0"/>
              </a:spcAft>
              <a:buClr>
                <a:srgbClr val="000000"/>
              </a:buClr>
              <a:buSzPts val="2400"/>
              <a:buChar char="●"/>
            </a:pPr>
            <a:r>
              <a:rPr lang="en" sz="2400" u="sng" dirty="0">
                <a:solidFill>
                  <a:schemeClr val="accent5"/>
                </a:solidFill>
                <a:hlinkClick r:id="rId3"/>
              </a:rPr>
              <a:t>https://calcvids.org/vids/</a:t>
            </a:r>
            <a:endParaRPr sz="2400" dirty="0"/>
          </a:p>
        </p:txBody>
      </p:sp>
      <p:sp>
        <p:nvSpPr>
          <p:cNvPr id="521" name="Google Shape;521;p80"/>
          <p:cNvSpPr/>
          <p:nvPr/>
        </p:nvSpPr>
        <p:spPr>
          <a:xfrm>
            <a:off x="724825" y="2848500"/>
            <a:ext cx="6600000" cy="7611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Mathematical Design Principles</a:t>
            </a:r>
            <a:endParaRPr sz="3000" dirty="0"/>
          </a:p>
          <a:p>
            <a:pPr marL="0" lvl="0" indent="0" algn="l" rtl="0">
              <a:spcBef>
                <a:spcPts val="0"/>
              </a:spcBef>
              <a:spcAft>
                <a:spcPts val="0"/>
              </a:spcAft>
              <a:buNone/>
            </a:pPr>
            <a:endParaRPr dirty="0"/>
          </a:p>
        </p:txBody>
      </p:sp>
      <p:sp>
        <p:nvSpPr>
          <p:cNvPr id="534" name="Google Shape;534;p82"/>
          <p:cNvSpPr txBox="1">
            <a:spLocks noGrp="1"/>
          </p:cNvSpPr>
          <p:nvPr>
            <p:ph type="body" idx="1"/>
          </p:nvPr>
        </p:nvSpPr>
        <p:spPr>
          <a:xfrm>
            <a:off x="311700" y="1029325"/>
            <a:ext cx="8694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1"/>
                </a:solidFill>
                <a:latin typeface="Gill Sans" panose="020B0502020104020203" pitchFamily="34" charset="-79"/>
                <a:ea typeface="PT Sans Narrow"/>
                <a:cs typeface="Gill Sans" panose="020B0502020104020203" pitchFamily="34" charset="-79"/>
                <a:sym typeface="PT Sans Narrow"/>
              </a:rPr>
              <a:t>Quantitative Reasoning</a:t>
            </a:r>
            <a:endParaRPr sz="2000" dirty="0">
              <a:solidFill>
                <a:schemeClr val="accent1"/>
              </a:solidFill>
              <a:latin typeface="Gill Sans" panose="020B0502020104020203" pitchFamily="34" charset="-79"/>
              <a:ea typeface="PT Sans Narrow"/>
              <a:cs typeface="Gill Sans" panose="020B0502020104020203" pitchFamily="34" charset="-79"/>
              <a:sym typeface="PT Sans Narrow"/>
            </a:endParaRPr>
          </a:p>
          <a:p>
            <a:pPr marL="457200" lvl="0" indent="-336550" algn="l" rtl="0">
              <a:spcBef>
                <a:spcPts val="1600"/>
              </a:spcBef>
              <a:spcAft>
                <a:spcPts val="0"/>
              </a:spcAft>
              <a:buClr>
                <a:srgbClr val="000000"/>
              </a:buClr>
              <a:buSzPts val="1700"/>
              <a:buFont typeface="Avenir"/>
              <a:buChar char="●"/>
            </a:pPr>
            <a:r>
              <a:rPr lang="en" sz="1700" dirty="0">
                <a:solidFill>
                  <a:srgbClr val="000000"/>
                </a:solidFill>
                <a:latin typeface="Avenir"/>
                <a:ea typeface="Avenir"/>
                <a:cs typeface="Avenir"/>
                <a:sym typeface="Avenir"/>
              </a:rPr>
              <a:t>Prompt students to identify and coordinate quantities as they covary</a:t>
            </a:r>
            <a:endParaRPr sz="1700" dirty="0">
              <a:solidFill>
                <a:srgbClr val="000000"/>
              </a:solidFill>
              <a:latin typeface="Avenir"/>
              <a:ea typeface="Avenir"/>
              <a:cs typeface="Avenir"/>
              <a:sym typeface="Avenir"/>
            </a:endParaRPr>
          </a:p>
          <a:p>
            <a:pPr marL="457200" lvl="0" indent="-336550" algn="l" rtl="0">
              <a:spcBef>
                <a:spcPts val="0"/>
              </a:spcBef>
              <a:spcAft>
                <a:spcPts val="0"/>
              </a:spcAft>
              <a:buClr>
                <a:srgbClr val="000000"/>
              </a:buClr>
              <a:buSzPts val="1700"/>
              <a:buFont typeface="Avenir"/>
              <a:buChar char="●"/>
            </a:pPr>
            <a:r>
              <a:rPr lang="en" sz="1700" dirty="0">
                <a:solidFill>
                  <a:srgbClr val="000000"/>
                </a:solidFill>
                <a:latin typeface="Avenir"/>
                <a:ea typeface="Avenir"/>
                <a:cs typeface="Avenir"/>
                <a:sym typeface="Avenir"/>
              </a:rPr>
              <a:t>Represent the relationship between covarying quantities symbolically, graphically, and numerically</a:t>
            </a:r>
            <a:endParaRPr sz="1700" dirty="0">
              <a:solidFill>
                <a:srgbClr val="000000"/>
              </a:solidFill>
              <a:latin typeface="Avenir"/>
              <a:ea typeface="Avenir"/>
              <a:cs typeface="Avenir"/>
              <a:sym typeface="Avenir"/>
            </a:endParaRPr>
          </a:p>
          <a:p>
            <a:pPr marL="457200" lvl="0" indent="-336550" algn="l" rtl="0">
              <a:spcBef>
                <a:spcPts val="0"/>
              </a:spcBef>
              <a:spcAft>
                <a:spcPts val="0"/>
              </a:spcAft>
              <a:buClr>
                <a:srgbClr val="000000"/>
              </a:buClr>
              <a:buSzPts val="1700"/>
              <a:buFont typeface="Avenir"/>
              <a:buChar char="●"/>
            </a:pPr>
            <a:r>
              <a:rPr lang="en" sz="1700" dirty="0">
                <a:solidFill>
                  <a:srgbClr val="000000"/>
                </a:solidFill>
                <a:latin typeface="Avenir"/>
                <a:ea typeface="Avenir"/>
                <a:cs typeface="Avenir"/>
                <a:sym typeface="Avenir"/>
              </a:rPr>
              <a:t>Attend to frames of reference and units of measure</a:t>
            </a:r>
            <a:endParaRPr sz="1700" dirty="0">
              <a:solidFill>
                <a:srgbClr val="000000"/>
              </a:solidFill>
              <a:latin typeface="Avenir"/>
              <a:ea typeface="Avenir"/>
              <a:cs typeface="Avenir"/>
              <a:sym typeface="Avenir"/>
            </a:endParaRPr>
          </a:p>
          <a:p>
            <a:pPr marL="457200" lvl="0" indent="-336550" algn="l" rtl="0">
              <a:spcBef>
                <a:spcPts val="0"/>
              </a:spcBef>
              <a:spcAft>
                <a:spcPts val="0"/>
              </a:spcAft>
              <a:buClr>
                <a:srgbClr val="000000"/>
              </a:buClr>
              <a:buSzPts val="1700"/>
              <a:buFont typeface="Avenir"/>
              <a:buChar char="●"/>
            </a:pPr>
            <a:r>
              <a:rPr lang="en" sz="1700" dirty="0">
                <a:solidFill>
                  <a:srgbClr val="000000"/>
                </a:solidFill>
                <a:latin typeface="Avenir"/>
                <a:ea typeface="Avenir"/>
                <a:cs typeface="Avenir"/>
                <a:sym typeface="Avenir"/>
              </a:rPr>
              <a:t>Emphasize quantitative (as opposed to arithmetic) operations</a:t>
            </a:r>
            <a:endParaRPr sz="1700" dirty="0">
              <a:solidFill>
                <a:srgbClr val="000000"/>
              </a:solidFill>
              <a:latin typeface="Avenir"/>
              <a:ea typeface="Avenir"/>
              <a:cs typeface="Avenir"/>
              <a:sym typeface="Aveni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8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Riemann Sums to FTOC Conceptual Development</a:t>
            </a:r>
            <a:endParaRPr dirty="0"/>
          </a:p>
        </p:txBody>
      </p:sp>
      <p:sp>
        <p:nvSpPr>
          <p:cNvPr id="540" name="Google Shape;540;p8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595959"/>
              </a:buClr>
              <a:buSzPts val="2400"/>
              <a:buFont typeface="Open Sans"/>
              <a:buChar char="●"/>
            </a:pPr>
            <a:r>
              <a:rPr lang="en" sz="2400" dirty="0">
                <a:solidFill>
                  <a:srgbClr val="000000"/>
                </a:solidFill>
              </a:rPr>
              <a:t>Computing accumulation when rate is non-constant</a:t>
            </a:r>
            <a:endParaRPr sz="2400" dirty="0">
              <a:solidFill>
                <a:srgbClr val="000000"/>
              </a:solidFill>
            </a:endParaRPr>
          </a:p>
          <a:p>
            <a:pPr marL="457200" lvl="0" indent="-381000" algn="l" rtl="0">
              <a:spcBef>
                <a:spcPts val="0"/>
              </a:spcBef>
              <a:spcAft>
                <a:spcPts val="0"/>
              </a:spcAft>
              <a:buClr>
                <a:srgbClr val="595959"/>
              </a:buClr>
              <a:buSzPts val="2400"/>
              <a:buFont typeface="Open Sans"/>
              <a:buChar char="●"/>
            </a:pPr>
            <a:r>
              <a:rPr lang="en" sz="2400" dirty="0">
                <a:solidFill>
                  <a:srgbClr val="000000"/>
                </a:solidFill>
              </a:rPr>
              <a:t>Riemann Sums </a:t>
            </a:r>
            <a:endParaRPr sz="2400" dirty="0">
              <a:solidFill>
                <a:srgbClr val="000000"/>
              </a:solidFill>
            </a:endParaRPr>
          </a:p>
          <a:p>
            <a:pPr marL="914400" lvl="1" indent="-381000" algn="l" rtl="0">
              <a:spcBef>
                <a:spcPts val="0"/>
              </a:spcBef>
              <a:spcAft>
                <a:spcPts val="0"/>
              </a:spcAft>
              <a:buClr>
                <a:srgbClr val="595959"/>
              </a:buClr>
              <a:buSzPts val="2400"/>
              <a:buFont typeface="Open Sans"/>
              <a:buChar char="○"/>
            </a:pPr>
            <a:r>
              <a:rPr lang="en" sz="2400" dirty="0">
                <a:solidFill>
                  <a:srgbClr val="000000"/>
                </a:solidFill>
                <a:latin typeface="Arial" panose="020B0604020202020204" pitchFamily="34" charset="0"/>
                <a:cs typeface="Arial" panose="020B0604020202020204" pitchFamily="34" charset="0"/>
              </a:rPr>
              <a:t>Are not (defined as) “area under the curve”</a:t>
            </a:r>
            <a:endParaRPr sz="2400" dirty="0">
              <a:solidFill>
                <a:srgbClr val="000000"/>
              </a:solidFill>
              <a:latin typeface="Arial" panose="020B0604020202020204" pitchFamily="34" charset="0"/>
              <a:cs typeface="Arial" panose="020B0604020202020204" pitchFamily="34" charset="0"/>
            </a:endParaRPr>
          </a:p>
          <a:p>
            <a:pPr marL="914400" lvl="1" indent="-381000" algn="l" rtl="0">
              <a:spcBef>
                <a:spcPts val="0"/>
              </a:spcBef>
              <a:spcAft>
                <a:spcPts val="0"/>
              </a:spcAft>
              <a:buClr>
                <a:srgbClr val="000000"/>
              </a:buClr>
              <a:buSzPts val="2400"/>
              <a:buFont typeface="Open Sans"/>
              <a:buChar char="○"/>
            </a:pPr>
            <a:r>
              <a:rPr lang="en" sz="2400" dirty="0">
                <a:solidFill>
                  <a:srgbClr val="000000"/>
                </a:solidFill>
                <a:latin typeface="Arial" panose="020B0604020202020204" pitchFamily="34" charset="0"/>
                <a:cs typeface="Arial" panose="020B0604020202020204" pitchFamily="34" charset="0"/>
              </a:rPr>
              <a:t>Are approximations of accumulation of a quantity over an interval of another quantities’ variation</a:t>
            </a:r>
            <a:endParaRPr sz="2400" dirty="0">
              <a:solidFill>
                <a:srgbClr val="000000"/>
              </a:solidFill>
              <a:latin typeface="Arial" panose="020B0604020202020204" pitchFamily="34" charset="0"/>
              <a:cs typeface="Arial" panose="020B0604020202020204" pitchFamily="34" charset="0"/>
            </a:endParaRPr>
          </a:p>
          <a:p>
            <a:pPr marL="457200" lvl="0" indent="-381000" algn="l" rtl="0">
              <a:spcBef>
                <a:spcPts val="0"/>
              </a:spcBef>
              <a:spcAft>
                <a:spcPts val="0"/>
              </a:spcAft>
              <a:buClr>
                <a:srgbClr val="000000"/>
              </a:buClr>
              <a:buSzPts val="2400"/>
              <a:buFont typeface="Open Sans"/>
              <a:buChar char="●"/>
            </a:pPr>
            <a:r>
              <a:rPr lang="en" sz="2400" dirty="0">
                <a:solidFill>
                  <a:srgbClr val="000000"/>
                </a:solidFill>
              </a:rPr>
              <a:t>Definite integrals are exact accumulation of quantities</a:t>
            </a:r>
            <a:endParaRPr sz="2400" dirty="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8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Riemann Sums to Fundamental Theorem</a:t>
            </a:r>
            <a:endParaRPr dirty="0"/>
          </a:p>
        </p:txBody>
      </p:sp>
      <p:pic>
        <p:nvPicPr>
          <p:cNvPr id="546" name="Google Shape;546;p84" title="Riemann Sums 1.mov">
            <a:hlinkClick r:id="rId3"/>
          </p:cNvPr>
          <p:cNvPicPr preferRelativeResize="0"/>
          <p:nvPr/>
        </p:nvPicPr>
        <p:blipFill>
          <a:blip r:embed="rId4">
            <a:alphaModFix/>
          </a:blip>
          <a:stretch>
            <a:fillRect/>
          </a:stretch>
        </p:blipFill>
        <p:spPr>
          <a:xfrm>
            <a:off x="4958975" y="1380331"/>
            <a:ext cx="3967200" cy="2975394"/>
          </a:xfrm>
          <a:prstGeom prst="rect">
            <a:avLst/>
          </a:prstGeom>
          <a:noFill/>
          <a:ln>
            <a:noFill/>
          </a:ln>
        </p:spPr>
      </p:pic>
      <p:sp>
        <p:nvSpPr>
          <p:cNvPr id="547" name="Google Shape;547;p84"/>
          <p:cNvSpPr txBox="1">
            <a:spLocks noGrp="1"/>
          </p:cNvSpPr>
          <p:nvPr>
            <p:ph type="body" idx="1"/>
          </p:nvPr>
        </p:nvSpPr>
        <p:spPr>
          <a:xfrm>
            <a:off x="311700" y="1113925"/>
            <a:ext cx="4455600" cy="2975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Assume rate is constant over successive uniform intervals of the independent quantity’s variation. </a:t>
            </a:r>
            <a:endParaRPr sz="1600">
              <a:solidFill>
                <a:srgbClr val="000000"/>
              </a:solidFill>
              <a:latin typeface="Avenir"/>
              <a:ea typeface="Avenir"/>
              <a:cs typeface="Avenir"/>
              <a:sym typeface="Avenir"/>
            </a:endParaRPr>
          </a:p>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Leverage constant rate of change over these intervals</a:t>
            </a:r>
            <a:endParaRPr sz="1600">
              <a:solidFill>
                <a:srgbClr val="000000"/>
              </a:solidFill>
              <a:latin typeface="Avenir"/>
              <a:ea typeface="Avenir"/>
              <a:cs typeface="Avenir"/>
              <a:sym typeface="Avenir"/>
            </a:endParaRPr>
          </a:p>
          <a:p>
            <a:pPr marL="742950" lvl="1"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Δ</a:t>
            </a:r>
            <a:r>
              <a:rPr lang="en" sz="1600" i="1">
                <a:solidFill>
                  <a:srgbClr val="000000"/>
                </a:solidFill>
                <a:latin typeface="Times New Roman"/>
                <a:ea typeface="Times New Roman"/>
                <a:cs typeface="Times New Roman"/>
                <a:sym typeface="Times New Roman"/>
              </a:rPr>
              <a:t>f</a:t>
            </a:r>
            <a:r>
              <a:rPr lang="en" sz="1600">
                <a:solidFill>
                  <a:srgbClr val="000000"/>
                </a:solidFill>
                <a:latin typeface="Avenir"/>
                <a:ea typeface="Avenir"/>
                <a:cs typeface="Avenir"/>
                <a:sym typeface="Avenir"/>
              </a:rPr>
              <a:t> ≈ </a:t>
            </a:r>
            <a:r>
              <a:rPr lang="en" sz="1600" i="1">
                <a:solidFill>
                  <a:srgbClr val="000000"/>
                </a:solidFill>
                <a:latin typeface="Times New Roman"/>
                <a:ea typeface="Times New Roman"/>
                <a:cs typeface="Times New Roman"/>
                <a:sym typeface="Times New Roman"/>
              </a:rPr>
              <a:t>f’</a:t>
            </a:r>
            <a:r>
              <a:rPr lang="en" sz="1600">
                <a:solidFill>
                  <a:srgbClr val="000000"/>
                </a:solidFill>
                <a:latin typeface="Times New Roman"/>
                <a:ea typeface="Times New Roman"/>
                <a:cs typeface="Times New Roman"/>
                <a:sym typeface="Times New Roman"/>
              </a:rPr>
              <a:t>(</a:t>
            </a:r>
            <a:r>
              <a:rPr lang="en" sz="1600" i="1">
                <a:solidFill>
                  <a:srgbClr val="000000"/>
                </a:solidFill>
                <a:latin typeface="Times New Roman"/>
                <a:ea typeface="Times New Roman"/>
                <a:cs typeface="Times New Roman"/>
                <a:sym typeface="Times New Roman"/>
              </a:rPr>
              <a:t>a</a:t>
            </a:r>
            <a:r>
              <a:rPr lang="en" sz="1600">
                <a:solidFill>
                  <a:srgbClr val="000000"/>
                </a:solidFill>
                <a:latin typeface="Times New Roman"/>
                <a:ea typeface="Times New Roman"/>
                <a:cs typeface="Times New Roman"/>
                <a:sym typeface="Times New Roman"/>
              </a:rPr>
              <a:t>)</a:t>
            </a:r>
            <a:r>
              <a:rPr lang="en" sz="1600">
                <a:solidFill>
                  <a:srgbClr val="000000"/>
                </a:solidFill>
                <a:latin typeface="Avenir"/>
                <a:ea typeface="Avenir"/>
                <a:cs typeface="Avenir"/>
                <a:sym typeface="Avenir"/>
              </a:rPr>
              <a:t> Δ</a:t>
            </a:r>
            <a:r>
              <a:rPr lang="en" sz="1600" i="1">
                <a:solidFill>
                  <a:srgbClr val="000000"/>
                </a:solidFill>
                <a:latin typeface="Times New Roman"/>
                <a:ea typeface="Times New Roman"/>
                <a:cs typeface="Times New Roman"/>
                <a:sym typeface="Times New Roman"/>
              </a:rPr>
              <a:t>x</a:t>
            </a:r>
            <a:r>
              <a:rPr lang="en" sz="1600">
                <a:solidFill>
                  <a:srgbClr val="000000"/>
                </a:solidFill>
                <a:latin typeface="Avenir"/>
                <a:ea typeface="Avenir"/>
                <a:cs typeface="Avenir"/>
                <a:sym typeface="Avenir"/>
              </a:rPr>
              <a:t>.</a:t>
            </a:r>
            <a:endParaRPr sz="1600">
              <a:solidFill>
                <a:srgbClr val="000000"/>
              </a:solidFill>
              <a:latin typeface="Avenir"/>
              <a:ea typeface="Avenir"/>
              <a:cs typeface="Avenir"/>
              <a:sym typeface="Avenir"/>
            </a:endParaRPr>
          </a:p>
          <a:p>
            <a:pPr marL="742950" lvl="1"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Total accumulation is approximated by the sum of accumulations over these intervals.</a:t>
            </a:r>
            <a:endParaRPr sz="1600">
              <a:solidFill>
                <a:srgbClr val="000000"/>
              </a:solidFill>
              <a:latin typeface="Avenir"/>
              <a:ea typeface="Avenir"/>
              <a:cs typeface="Avenir"/>
              <a:sym typeface="Avenir"/>
            </a:endParaRPr>
          </a:p>
        </p:txBody>
      </p:sp>
      <p:sp>
        <p:nvSpPr>
          <p:cNvPr id="548" name="Google Shape;548;p84"/>
          <p:cNvSpPr txBox="1">
            <a:spLocks noGrp="1"/>
          </p:cNvSpPr>
          <p:nvPr>
            <p:ph type="title"/>
          </p:nvPr>
        </p:nvSpPr>
        <p:spPr>
          <a:xfrm>
            <a:off x="286650" y="3632850"/>
            <a:ext cx="45057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In what ways does this animation demonstrate these ideas?</a:t>
            </a:r>
            <a:endParaRPr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Riemann Sums to Fundamental Theorem</a:t>
            </a:r>
            <a:endParaRPr dirty="0"/>
          </a:p>
        </p:txBody>
      </p:sp>
      <p:sp>
        <p:nvSpPr>
          <p:cNvPr id="554" name="Google Shape;554;p85"/>
          <p:cNvSpPr txBox="1">
            <a:spLocks noGrp="1"/>
          </p:cNvSpPr>
          <p:nvPr>
            <p:ph type="body" idx="1"/>
          </p:nvPr>
        </p:nvSpPr>
        <p:spPr>
          <a:xfrm>
            <a:off x="311700" y="1113925"/>
            <a:ext cx="4455600" cy="2975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Assume rate is constant over successive uniform intervals of the independent quantity’s variation. </a:t>
            </a:r>
            <a:endParaRPr sz="1600">
              <a:solidFill>
                <a:srgbClr val="000000"/>
              </a:solidFill>
              <a:latin typeface="Avenir"/>
              <a:ea typeface="Avenir"/>
              <a:cs typeface="Avenir"/>
              <a:sym typeface="Avenir"/>
            </a:endParaRPr>
          </a:p>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Leverage constant rate of change over these intervals</a:t>
            </a:r>
            <a:endParaRPr sz="1600">
              <a:solidFill>
                <a:srgbClr val="000000"/>
              </a:solidFill>
              <a:latin typeface="Avenir"/>
              <a:ea typeface="Avenir"/>
              <a:cs typeface="Avenir"/>
              <a:sym typeface="Avenir"/>
            </a:endParaRPr>
          </a:p>
          <a:p>
            <a:pPr marL="742950" lvl="1"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Δ</a:t>
            </a:r>
            <a:r>
              <a:rPr lang="en" sz="1600" i="1">
                <a:solidFill>
                  <a:srgbClr val="000000"/>
                </a:solidFill>
                <a:latin typeface="Times New Roman"/>
                <a:ea typeface="Times New Roman"/>
                <a:cs typeface="Times New Roman"/>
                <a:sym typeface="Times New Roman"/>
              </a:rPr>
              <a:t>f</a:t>
            </a:r>
            <a:r>
              <a:rPr lang="en" sz="1600">
                <a:solidFill>
                  <a:srgbClr val="000000"/>
                </a:solidFill>
                <a:latin typeface="Avenir"/>
                <a:ea typeface="Avenir"/>
                <a:cs typeface="Avenir"/>
                <a:sym typeface="Avenir"/>
              </a:rPr>
              <a:t> ≈ </a:t>
            </a:r>
            <a:r>
              <a:rPr lang="en" sz="1600" i="1">
                <a:solidFill>
                  <a:srgbClr val="000000"/>
                </a:solidFill>
                <a:latin typeface="Times New Roman"/>
                <a:ea typeface="Times New Roman"/>
                <a:cs typeface="Times New Roman"/>
                <a:sym typeface="Times New Roman"/>
              </a:rPr>
              <a:t>f’</a:t>
            </a:r>
            <a:r>
              <a:rPr lang="en" sz="1600">
                <a:solidFill>
                  <a:srgbClr val="000000"/>
                </a:solidFill>
                <a:latin typeface="Times New Roman"/>
                <a:ea typeface="Times New Roman"/>
                <a:cs typeface="Times New Roman"/>
                <a:sym typeface="Times New Roman"/>
              </a:rPr>
              <a:t>(</a:t>
            </a:r>
            <a:r>
              <a:rPr lang="en" sz="1600" i="1">
                <a:solidFill>
                  <a:srgbClr val="000000"/>
                </a:solidFill>
                <a:latin typeface="Times New Roman"/>
                <a:ea typeface="Times New Roman"/>
                <a:cs typeface="Times New Roman"/>
                <a:sym typeface="Times New Roman"/>
              </a:rPr>
              <a:t>a</a:t>
            </a:r>
            <a:r>
              <a:rPr lang="en" sz="1600">
                <a:solidFill>
                  <a:srgbClr val="000000"/>
                </a:solidFill>
                <a:latin typeface="Times New Roman"/>
                <a:ea typeface="Times New Roman"/>
                <a:cs typeface="Times New Roman"/>
                <a:sym typeface="Times New Roman"/>
              </a:rPr>
              <a:t>)</a:t>
            </a:r>
            <a:r>
              <a:rPr lang="en" sz="1600">
                <a:solidFill>
                  <a:srgbClr val="000000"/>
                </a:solidFill>
                <a:latin typeface="Avenir"/>
                <a:ea typeface="Avenir"/>
                <a:cs typeface="Avenir"/>
                <a:sym typeface="Avenir"/>
              </a:rPr>
              <a:t> Δ</a:t>
            </a:r>
            <a:r>
              <a:rPr lang="en" sz="1600" i="1">
                <a:solidFill>
                  <a:srgbClr val="000000"/>
                </a:solidFill>
                <a:latin typeface="Times New Roman"/>
                <a:ea typeface="Times New Roman"/>
                <a:cs typeface="Times New Roman"/>
                <a:sym typeface="Times New Roman"/>
              </a:rPr>
              <a:t>x</a:t>
            </a:r>
            <a:r>
              <a:rPr lang="en" sz="1600">
                <a:solidFill>
                  <a:srgbClr val="000000"/>
                </a:solidFill>
                <a:latin typeface="Avenir"/>
                <a:ea typeface="Avenir"/>
                <a:cs typeface="Avenir"/>
                <a:sym typeface="Avenir"/>
              </a:rPr>
              <a:t>.</a:t>
            </a:r>
            <a:endParaRPr sz="1600">
              <a:solidFill>
                <a:srgbClr val="000000"/>
              </a:solidFill>
              <a:latin typeface="Avenir"/>
              <a:ea typeface="Avenir"/>
              <a:cs typeface="Avenir"/>
              <a:sym typeface="Avenir"/>
            </a:endParaRPr>
          </a:p>
          <a:p>
            <a:pPr marL="742950" lvl="1"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Total accumulation is approximated by the sum of accumulations over these intervals.</a:t>
            </a:r>
            <a:endParaRPr sz="1600">
              <a:solidFill>
                <a:srgbClr val="000000"/>
              </a:solidFill>
              <a:latin typeface="Avenir"/>
              <a:ea typeface="Avenir"/>
              <a:cs typeface="Avenir"/>
              <a:sym typeface="Avenir"/>
            </a:endParaRPr>
          </a:p>
        </p:txBody>
      </p:sp>
      <p:sp>
        <p:nvSpPr>
          <p:cNvPr id="555" name="Google Shape;555;p85"/>
          <p:cNvSpPr txBox="1">
            <a:spLocks noGrp="1"/>
          </p:cNvSpPr>
          <p:nvPr>
            <p:ph type="title"/>
          </p:nvPr>
        </p:nvSpPr>
        <p:spPr>
          <a:xfrm>
            <a:off x="286650" y="3632850"/>
            <a:ext cx="45057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In what ways does this animation demonstrate these ideas?</a:t>
            </a:r>
            <a:endParaRPr sz="2800" dirty="0"/>
          </a:p>
        </p:txBody>
      </p:sp>
      <p:pic>
        <p:nvPicPr>
          <p:cNvPr id="556" name="Google Shape;556;p85"/>
          <p:cNvPicPr preferRelativeResize="0"/>
          <p:nvPr/>
        </p:nvPicPr>
        <p:blipFill>
          <a:blip r:embed="rId3">
            <a:alphaModFix/>
          </a:blip>
          <a:stretch>
            <a:fillRect/>
          </a:stretch>
        </p:blipFill>
        <p:spPr>
          <a:xfrm>
            <a:off x="4648200" y="1256438"/>
            <a:ext cx="4260299" cy="26597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561" name="Google Shape;561;p86" title="Riemann Sums 2.mov">
            <a:hlinkClick r:id="rId3"/>
          </p:cNvPr>
          <p:cNvPicPr preferRelativeResize="0"/>
          <p:nvPr/>
        </p:nvPicPr>
        <p:blipFill>
          <a:blip r:embed="rId4">
            <a:alphaModFix/>
          </a:blip>
          <a:stretch>
            <a:fillRect/>
          </a:stretch>
        </p:blipFill>
        <p:spPr>
          <a:xfrm>
            <a:off x="4958975" y="1380325"/>
            <a:ext cx="3967200" cy="2975400"/>
          </a:xfrm>
          <a:prstGeom prst="rect">
            <a:avLst/>
          </a:prstGeom>
          <a:noFill/>
          <a:ln>
            <a:noFill/>
          </a:ln>
        </p:spPr>
      </p:pic>
      <p:sp>
        <p:nvSpPr>
          <p:cNvPr id="562" name="Google Shape;562;p8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Riemann Sums to Fundamental Theorem</a:t>
            </a:r>
            <a:endParaRPr dirty="0"/>
          </a:p>
        </p:txBody>
      </p:sp>
      <p:sp>
        <p:nvSpPr>
          <p:cNvPr id="563" name="Google Shape;563;p86"/>
          <p:cNvSpPr txBox="1">
            <a:spLocks noGrp="1"/>
          </p:cNvSpPr>
          <p:nvPr>
            <p:ph type="body" idx="1"/>
          </p:nvPr>
        </p:nvSpPr>
        <p:spPr>
          <a:xfrm>
            <a:off x="311700" y="1113925"/>
            <a:ext cx="4455600" cy="2975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Total accumulation is approximated by the sum of accumulations over these intervals.</a:t>
            </a:r>
            <a:endParaRPr sz="1600">
              <a:solidFill>
                <a:srgbClr val="000000"/>
              </a:solidFill>
              <a:latin typeface="Avenir"/>
              <a:ea typeface="Avenir"/>
              <a:cs typeface="Avenir"/>
              <a:sym typeface="Avenir"/>
            </a:endParaRPr>
          </a:p>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Smaller intervals over which rate is assumed constant can yield better approximations to total accumulation.</a:t>
            </a:r>
            <a:endParaRPr sz="1600">
              <a:solidFill>
                <a:srgbClr val="000000"/>
              </a:solidFill>
              <a:latin typeface="Avenir"/>
              <a:ea typeface="Avenir"/>
              <a:cs typeface="Avenir"/>
              <a:sym typeface="Avenir"/>
            </a:endParaRPr>
          </a:p>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The exact total accumulation is the change in the values of an antiderivative.</a:t>
            </a:r>
            <a:endParaRPr sz="1600">
              <a:solidFill>
                <a:srgbClr val="000000"/>
              </a:solidFill>
              <a:latin typeface="Avenir"/>
              <a:ea typeface="Avenir"/>
              <a:cs typeface="Avenir"/>
              <a:sym typeface="Avenir"/>
            </a:endParaRPr>
          </a:p>
        </p:txBody>
      </p:sp>
      <p:sp>
        <p:nvSpPr>
          <p:cNvPr id="564" name="Google Shape;564;p86"/>
          <p:cNvSpPr txBox="1">
            <a:spLocks noGrp="1"/>
          </p:cNvSpPr>
          <p:nvPr>
            <p:ph type="title"/>
          </p:nvPr>
        </p:nvSpPr>
        <p:spPr>
          <a:xfrm>
            <a:off x="453275" y="3648325"/>
            <a:ext cx="45057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In what ways does this animation demonstrate these ideas?</a:t>
            </a:r>
            <a:endParaRPr sz="2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Riemann Sums to Fundamental Theorem</a:t>
            </a:r>
            <a:endParaRPr dirty="0"/>
          </a:p>
        </p:txBody>
      </p:sp>
      <p:sp>
        <p:nvSpPr>
          <p:cNvPr id="570" name="Google Shape;570;p87"/>
          <p:cNvSpPr txBox="1">
            <a:spLocks noGrp="1"/>
          </p:cNvSpPr>
          <p:nvPr>
            <p:ph type="body" idx="1"/>
          </p:nvPr>
        </p:nvSpPr>
        <p:spPr>
          <a:xfrm>
            <a:off x="311700" y="1113925"/>
            <a:ext cx="4385400" cy="2975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Total accumulation is approximated by the sum of accumulations over these intervals.</a:t>
            </a:r>
            <a:endParaRPr sz="1600">
              <a:solidFill>
                <a:srgbClr val="000000"/>
              </a:solidFill>
              <a:latin typeface="Avenir"/>
              <a:ea typeface="Avenir"/>
              <a:cs typeface="Avenir"/>
              <a:sym typeface="Avenir"/>
            </a:endParaRPr>
          </a:p>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Smaller intervals over which rate is assumed constant can yield better approximations to total accumulation.</a:t>
            </a:r>
            <a:endParaRPr sz="1600">
              <a:solidFill>
                <a:srgbClr val="000000"/>
              </a:solidFill>
              <a:latin typeface="Avenir"/>
              <a:ea typeface="Avenir"/>
              <a:cs typeface="Avenir"/>
              <a:sym typeface="Avenir"/>
            </a:endParaRPr>
          </a:p>
          <a:p>
            <a:pPr marL="457200" lvl="0" indent="-330200" algn="l" rtl="0">
              <a:lnSpc>
                <a:spcPct val="100000"/>
              </a:lnSpc>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The exact total accumulation is the change in the values of an antiderivative.</a:t>
            </a:r>
            <a:endParaRPr sz="1600">
              <a:solidFill>
                <a:srgbClr val="000000"/>
              </a:solidFill>
              <a:latin typeface="Avenir"/>
              <a:ea typeface="Avenir"/>
              <a:cs typeface="Avenir"/>
              <a:sym typeface="Avenir"/>
            </a:endParaRPr>
          </a:p>
        </p:txBody>
      </p:sp>
      <p:sp>
        <p:nvSpPr>
          <p:cNvPr id="571" name="Google Shape;571;p87"/>
          <p:cNvSpPr txBox="1">
            <a:spLocks noGrp="1"/>
          </p:cNvSpPr>
          <p:nvPr>
            <p:ph type="title"/>
          </p:nvPr>
        </p:nvSpPr>
        <p:spPr>
          <a:xfrm>
            <a:off x="245450" y="3800725"/>
            <a:ext cx="4713600" cy="11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In what ways does this animation demonstrate these ideas?</a:t>
            </a:r>
            <a:endParaRPr sz="2800" dirty="0"/>
          </a:p>
        </p:txBody>
      </p:sp>
      <p:pic>
        <p:nvPicPr>
          <p:cNvPr id="572" name="Google Shape;572;p87"/>
          <p:cNvPicPr preferRelativeResize="0"/>
          <p:nvPr/>
        </p:nvPicPr>
        <p:blipFill>
          <a:blip r:embed="rId3">
            <a:alphaModFix/>
          </a:blip>
          <a:stretch>
            <a:fillRect/>
          </a:stretch>
        </p:blipFill>
        <p:spPr>
          <a:xfrm>
            <a:off x="4530200" y="1410175"/>
            <a:ext cx="4505699" cy="2515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Video: Riemann Sum</a:t>
            </a:r>
            <a:endParaRPr dirty="0"/>
          </a:p>
        </p:txBody>
      </p:sp>
      <p:sp>
        <p:nvSpPr>
          <p:cNvPr id="578" name="Google Shape;578;p88"/>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dirty="0">
                <a:solidFill>
                  <a:srgbClr val="000000"/>
                </a:solidFill>
              </a:rPr>
              <a:t>What did you notice?</a:t>
            </a:r>
            <a:br>
              <a:rPr lang="en" dirty="0">
                <a:solidFill>
                  <a:srgbClr val="000000"/>
                </a:solidFill>
              </a:rPr>
            </a:b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Questions?</a:t>
            </a:r>
            <a:endParaRPr dirty="0">
              <a:solidFill>
                <a:srgbClr val="000000"/>
              </a:solidFill>
            </a:endParaRPr>
          </a:p>
          <a:p>
            <a:pPr marL="0" lvl="0" indent="0" algn="l" rtl="0">
              <a:spcBef>
                <a:spcPts val="1600"/>
              </a:spcBef>
              <a:spcAft>
                <a:spcPts val="0"/>
              </a:spcAft>
              <a:buNone/>
            </a:pPr>
            <a:r>
              <a:rPr lang="en" dirty="0">
                <a:solidFill>
                  <a:srgbClr val="000000"/>
                </a:solidFill>
              </a:rPr>
              <a:t>Discuss:</a:t>
            </a:r>
            <a:endParaRPr dirty="0">
              <a:solidFill>
                <a:srgbClr val="000000"/>
              </a:solidFill>
            </a:endParaRPr>
          </a:p>
          <a:p>
            <a:pPr marL="457200" lvl="0" indent="-317500" algn="l" rtl="0">
              <a:spcBef>
                <a:spcPts val="1600"/>
              </a:spcBef>
              <a:spcAft>
                <a:spcPts val="0"/>
              </a:spcAft>
              <a:buClr>
                <a:srgbClr val="000000"/>
              </a:buClr>
              <a:buSzPts val="1400"/>
              <a:buChar char="●"/>
            </a:pPr>
            <a:r>
              <a:rPr lang="en" dirty="0">
                <a:solidFill>
                  <a:srgbClr val="000000"/>
                </a:solidFill>
              </a:rPr>
              <a:t>Accumulation</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Constant rate of change</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How they’re represented</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How they’re related</a:t>
            </a:r>
            <a:endParaRPr dirty="0">
              <a:solidFill>
                <a:srgbClr val="000000"/>
              </a:solidFill>
            </a:endParaRPr>
          </a:p>
          <a:p>
            <a:pPr marL="914400" lvl="1" indent="-304800" algn="l" rtl="0">
              <a:spcBef>
                <a:spcPts val="0"/>
              </a:spcBef>
              <a:spcAft>
                <a:spcPts val="0"/>
              </a:spcAft>
              <a:buClr>
                <a:srgbClr val="000000"/>
              </a:buClr>
              <a:buSzPts val="1200"/>
              <a:buChar char="○"/>
            </a:pPr>
            <a:r>
              <a:rPr lang="en" dirty="0">
                <a:solidFill>
                  <a:srgbClr val="000000"/>
                </a:solidFill>
                <a:latin typeface="Arial" panose="020B0604020202020204" pitchFamily="34" charset="0"/>
                <a:cs typeface="Arial" panose="020B0604020202020204" pitchFamily="34" charset="0"/>
              </a:rPr>
              <a:t>To each other</a:t>
            </a:r>
            <a:endParaRPr dirty="0">
              <a:solidFill>
                <a:srgbClr val="000000"/>
              </a:solidFill>
              <a:latin typeface="Arial" panose="020B0604020202020204" pitchFamily="34" charset="0"/>
              <a:cs typeface="Arial" panose="020B0604020202020204" pitchFamily="34" charset="0"/>
            </a:endParaRPr>
          </a:p>
          <a:p>
            <a:pPr marL="914400" lvl="1" indent="-304800" algn="l" rtl="0">
              <a:spcBef>
                <a:spcPts val="0"/>
              </a:spcBef>
              <a:spcAft>
                <a:spcPts val="0"/>
              </a:spcAft>
              <a:buClr>
                <a:srgbClr val="000000"/>
              </a:buClr>
              <a:buSzPts val="1200"/>
              <a:buChar char="○"/>
            </a:pPr>
            <a:r>
              <a:rPr lang="en" dirty="0">
                <a:solidFill>
                  <a:srgbClr val="000000"/>
                </a:solidFill>
                <a:latin typeface="Arial" panose="020B0604020202020204" pitchFamily="34" charset="0"/>
                <a:cs typeface="Arial" panose="020B0604020202020204" pitchFamily="34" charset="0"/>
              </a:rPr>
              <a:t>To other concepts &amp; representations</a:t>
            </a:r>
            <a:endParaRPr dirty="0">
              <a:solidFill>
                <a:srgbClr val="000000"/>
              </a:solidFill>
              <a:latin typeface="Arial" panose="020B0604020202020204" pitchFamily="34" charset="0"/>
              <a:cs typeface="Arial" panose="020B0604020202020204" pitchFamily="34" charset="0"/>
            </a:endParaRPr>
          </a:p>
        </p:txBody>
      </p:sp>
      <p:pic>
        <p:nvPicPr>
          <p:cNvPr id="579" name="Google Shape;579;p88"/>
          <p:cNvPicPr preferRelativeResize="0"/>
          <p:nvPr/>
        </p:nvPicPr>
        <p:blipFill>
          <a:blip r:embed="rId3">
            <a:alphaModFix/>
          </a:blip>
          <a:stretch>
            <a:fillRect/>
          </a:stretch>
        </p:blipFill>
        <p:spPr>
          <a:xfrm>
            <a:off x="3360300" y="1304825"/>
            <a:ext cx="5631298" cy="316760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89" title="rsintro Video 1">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National Situation in First Semester Calculus</a:t>
            </a:r>
            <a:endParaRPr dirty="0"/>
          </a:p>
        </p:txBody>
      </p:sp>
      <p:sp>
        <p:nvSpPr>
          <p:cNvPr id="197" name="Google Shape;197;p3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282575" lvl="0" indent="-295275" algn="l" rtl="0">
              <a:lnSpc>
                <a:spcPct val="100000"/>
              </a:lnSpc>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14,000+ students</a:t>
            </a:r>
            <a:endParaRPr sz="2400">
              <a:solidFill>
                <a:srgbClr val="000000"/>
              </a:solidFill>
              <a:latin typeface="Avenir"/>
              <a:ea typeface="Avenir"/>
              <a:cs typeface="Avenir"/>
              <a:sym typeface="Avenir"/>
            </a:endParaRPr>
          </a:p>
          <a:p>
            <a:pPr marL="282575" lvl="0" indent="-295275" algn="l" rtl="0">
              <a:lnSpc>
                <a:spcPct val="100000"/>
              </a:lnSpc>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213 institutions:</a:t>
            </a:r>
            <a:endParaRPr sz="2400">
              <a:solidFill>
                <a:srgbClr val="000000"/>
              </a:solidFill>
              <a:latin typeface="Avenir"/>
              <a:ea typeface="Avenir"/>
              <a:cs typeface="Avenir"/>
              <a:sym typeface="Avenir"/>
            </a:endParaRPr>
          </a:p>
          <a:p>
            <a:pPr marL="577850" lvl="1" indent="-285750" algn="l" rtl="0">
              <a:lnSpc>
                <a:spcPct val="100000"/>
              </a:lnSpc>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Ph.D. granting in Mathematics</a:t>
            </a:r>
            <a:endParaRPr sz="1800">
              <a:solidFill>
                <a:srgbClr val="000000"/>
              </a:solidFill>
              <a:latin typeface="Avenir"/>
              <a:ea typeface="Avenir"/>
              <a:cs typeface="Avenir"/>
              <a:sym typeface="Avenir"/>
            </a:endParaRPr>
          </a:p>
          <a:p>
            <a:pPr marL="577850" lvl="1" indent="-285750" algn="l" rtl="0">
              <a:lnSpc>
                <a:spcPct val="100000"/>
              </a:lnSpc>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Master’s granting in Mathematics (highest degree)</a:t>
            </a:r>
            <a:endParaRPr sz="1800">
              <a:solidFill>
                <a:srgbClr val="000000"/>
              </a:solidFill>
              <a:latin typeface="Avenir"/>
              <a:ea typeface="Avenir"/>
              <a:cs typeface="Avenir"/>
              <a:sym typeface="Avenir"/>
            </a:endParaRPr>
          </a:p>
          <a:p>
            <a:pPr marL="577850" lvl="1" indent="-285750" algn="l" rtl="0">
              <a:lnSpc>
                <a:spcPct val="100000"/>
              </a:lnSpc>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Undergraduate (Bachelor’s highest mathematics degree)</a:t>
            </a:r>
            <a:endParaRPr sz="1800">
              <a:solidFill>
                <a:srgbClr val="000000"/>
              </a:solidFill>
              <a:latin typeface="Avenir"/>
              <a:ea typeface="Avenir"/>
              <a:cs typeface="Avenir"/>
              <a:sym typeface="Avenir"/>
            </a:endParaRPr>
          </a:p>
          <a:p>
            <a:pPr marL="577850" lvl="1" indent="-285750" algn="l" rtl="0">
              <a:lnSpc>
                <a:spcPct val="100000"/>
              </a:lnSpc>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Two-Year Institutions</a:t>
            </a:r>
            <a:endParaRPr sz="1800">
              <a:solidFill>
                <a:srgbClr val="000000"/>
              </a:solidFill>
              <a:latin typeface="Avenir"/>
              <a:ea typeface="Avenir"/>
              <a:cs typeface="Avenir"/>
              <a:sym typeface="Avenir"/>
            </a:endParaRPr>
          </a:p>
          <a:p>
            <a:pPr marL="282575" lvl="0" indent="-295275" algn="l" rtl="0">
              <a:lnSpc>
                <a:spcPct val="100000"/>
              </a:lnSpc>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502 instructors</a:t>
            </a:r>
            <a:endParaRPr sz="2400">
              <a:solidFill>
                <a:srgbClr val="000000"/>
              </a:solidFill>
              <a:latin typeface="Avenir"/>
              <a:ea typeface="Avenir"/>
              <a:cs typeface="Avenir"/>
              <a:sym typeface="Avenir"/>
            </a:endParaRPr>
          </a:p>
        </p:txBody>
      </p:sp>
      <p:pic>
        <p:nvPicPr>
          <p:cNvPr id="198" name="Google Shape;198;p32"/>
          <p:cNvPicPr preferRelativeResize="0"/>
          <p:nvPr/>
        </p:nvPicPr>
        <p:blipFill>
          <a:blip r:embed="rId3">
            <a:alphaModFix/>
          </a:blip>
          <a:stretch>
            <a:fillRect/>
          </a:stretch>
        </p:blipFill>
        <p:spPr>
          <a:xfrm>
            <a:off x="0" y="4338175"/>
            <a:ext cx="1882500" cy="772650"/>
          </a:xfrm>
          <a:prstGeom prst="rect">
            <a:avLst/>
          </a:prstGeom>
          <a:noFill/>
          <a:ln>
            <a:noFill/>
          </a:ln>
        </p:spPr>
      </p:pic>
      <p:sp>
        <p:nvSpPr>
          <p:cNvPr id="199" name="Google Shape;199;p32"/>
          <p:cNvSpPr txBox="1"/>
          <p:nvPr/>
        </p:nvSpPr>
        <p:spPr>
          <a:xfrm>
            <a:off x="1103300" y="4772225"/>
            <a:ext cx="78300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200" i="0" u="none" strike="noStrike" cap="none">
                <a:latin typeface="Montserrat"/>
                <a:ea typeface="Montserrat"/>
                <a:cs typeface="Montserrat"/>
                <a:sym typeface="Montserrat"/>
              </a:rPr>
              <a:t>Bressoud, Carlson, Mesa, &amp; Rasmussen, (2013); Bressoud, Mesa</a:t>
            </a:r>
            <a:r>
              <a:rPr lang="en" sz="1200">
                <a:latin typeface="Montserrat"/>
                <a:ea typeface="Montserrat"/>
                <a:cs typeface="Montserrat"/>
                <a:sym typeface="Montserrat"/>
              </a:rPr>
              <a:t>, &amp; Rasmussen, (2015)</a:t>
            </a:r>
            <a:endParaRPr sz="1200">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9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Video: Riemann Sum Discussion</a:t>
            </a:r>
            <a:endParaRPr dirty="0"/>
          </a:p>
        </p:txBody>
      </p:sp>
      <p:sp>
        <p:nvSpPr>
          <p:cNvPr id="591" name="Google Shape;591;p90"/>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Avenir"/>
              <a:buChar char="●"/>
            </a:pPr>
            <a:r>
              <a:rPr lang="en">
                <a:solidFill>
                  <a:srgbClr val="000000"/>
                </a:solidFill>
                <a:latin typeface="Avenir"/>
                <a:ea typeface="Avenir"/>
                <a:cs typeface="Avenir"/>
                <a:sym typeface="Avenir"/>
              </a:rPr>
              <a:t>What did you notice about the video? </a:t>
            </a:r>
            <a:endParaRPr>
              <a:solidFill>
                <a:srgbClr val="000000"/>
              </a:solidFill>
              <a:latin typeface="Avenir"/>
              <a:ea typeface="Avenir"/>
              <a:cs typeface="Avenir"/>
              <a:sym typeface="Avenir"/>
            </a:endParaRPr>
          </a:p>
          <a:p>
            <a:pPr marL="457200" lvl="0" indent="-317500" algn="l" rtl="0">
              <a:spcBef>
                <a:spcPts val="0"/>
              </a:spcBef>
              <a:spcAft>
                <a:spcPts val="0"/>
              </a:spcAft>
              <a:buClr>
                <a:srgbClr val="222222"/>
              </a:buClr>
              <a:buSzPts val="1400"/>
              <a:buFont typeface="Avenir"/>
              <a:buChar char="●"/>
            </a:pPr>
            <a:r>
              <a:rPr lang="en">
                <a:solidFill>
                  <a:srgbClr val="222222"/>
                </a:solidFill>
                <a:highlight>
                  <a:srgbClr val="FFFFFF"/>
                </a:highlight>
                <a:latin typeface="Avenir"/>
                <a:ea typeface="Avenir"/>
                <a:cs typeface="Avenir"/>
                <a:sym typeface="Avenir"/>
              </a:rPr>
              <a:t>How do you see the design principles showing up the clip? </a:t>
            </a:r>
            <a:endParaRPr>
              <a:solidFill>
                <a:srgbClr val="222222"/>
              </a:solidFill>
              <a:highlight>
                <a:srgbClr val="FFFFFF"/>
              </a:highlight>
              <a:latin typeface="Avenir"/>
              <a:ea typeface="Avenir"/>
              <a:cs typeface="Avenir"/>
              <a:sym typeface="Avenir"/>
            </a:endParaRPr>
          </a:p>
          <a:p>
            <a:pPr marL="457200" lvl="0" indent="-317500" algn="l" rtl="0">
              <a:spcBef>
                <a:spcPts val="0"/>
              </a:spcBef>
              <a:spcAft>
                <a:spcPts val="0"/>
              </a:spcAft>
              <a:buClr>
                <a:srgbClr val="222222"/>
              </a:buClr>
              <a:buSzPts val="1400"/>
              <a:buFont typeface="Avenir"/>
              <a:buChar char="●"/>
            </a:pPr>
            <a:r>
              <a:rPr lang="en" sz="1400">
                <a:solidFill>
                  <a:srgbClr val="222222"/>
                </a:solidFill>
                <a:highlight>
                  <a:srgbClr val="FFFFFF"/>
                </a:highlight>
                <a:latin typeface="Avenir"/>
                <a:ea typeface="Avenir"/>
                <a:cs typeface="Avenir"/>
                <a:sym typeface="Avenir"/>
              </a:rPr>
              <a:t>How </a:t>
            </a:r>
            <a:r>
              <a:rPr lang="en">
                <a:solidFill>
                  <a:srgbClr val="222222"/>
                </a:solidFill>
                <a:highlight>
                  <a:srgbClr val="FFFFFF"/>
                </a:highlight>
                <a:latin typeface="Avenir"/>
                <a:ea typeface="Avenir"/>
                <a:cs typeface="Avenir"/>
                <a:sym typeface="Avenir"/>
              </a:rPr>
              <a:t>might the video support quantitative reasoning?</a:t>
            </a:r>
            <a:endParaRPr>
              <a:solidFill>
                <a:srgbClr val="000000"/>
              </a:solidFill>
              <a:latin typeface="Avenir"/>
              <a:ea typeface="Avenir"/>
              <a:cs typeface="Avenir"/>
              <a:sym typeface="Avenir"/>
            </a:endParaRPr>
          </a:p>
        </p:txBody>
      </p:sp>
      <p:pic>
        <p:nvPicPr>
          <p:cNvPr id="592" name="Google Shape;592;p90"/>
          <p:cNvPicPr preferRelativeResize="0"/>
          <p:nvPr/>
        </p:nvPicPr>
        <p:blipFill>
          <a:blip r:embed="rId3">
            <a:alphaModFix/>
          </a:blip>
          <a:stretch>
            <a:fillRect/>
          </a:stretch>
        </p:blipFill>
        <p:spPr>
          <a:xfrm>
            <a:off x="3360300" y="1304825"/>
            <a:ext cx="5631298" cy="316760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Video: Definite Integral</a:t>
            </a:r>
            <a:endParaRPr dirty="0"/>
          </a:p>
        </p:txBody>
      </p:sp>
      <p:sp>
        <p:nvSpPr>
          <p:cNvPr id="598" name="Google Shape;598;p91"/>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dirty="0">
                <a:solidFill>
                  <a:srgbClr val="000000"/>
                </a:solidFill>
              </a:rPr>
              <a:t>What did you notice?</a:t>
            </a:r>
            <a:br>
              <a:rPr lang="en" dirty="0">
                <a:solidFill>
                  <a:srgbClr val="000000"/>
                </a:solidFill>
              </a:rPr>
            </a:b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Questions?</a:t>
            </a:r>
            <a:endParaRPr dirty="0">
              <a:solidFill>
                <a:srgbClr val="000000"/>
              </a:solidFill>
            </a:endParaRPr>
          </a:p>
          <a:p>
            <a:pPr marL="0" lvl="0" indent="0" algn="l" rtl="0">
              <a:spcBef>
                <a:spcPts val="1600"/>
              </a:spcBef>
              <a:spcAft>
                <a:spcPts val="0"/>
              </a:spcAft>
              <a:buNone/>
            </a:pPr>
            <a:r>
              <a:rPr lang="en" dirty="0">
                <a:solidFill>
                  <a:srgbClr val="000000"/>
                </a:solidFill>
              </a:rPr>
              <a:t>Discuss:</a:t>
            </a:r>
            <a:endParaRPr dirty="0">
              <a:solidFill>
                <a:srgbClr val="000000"/>
              </a:solidFill>
            </a:endParaRPr>
          </a:p>
          <a:p>
            <a:pPr marL="457200" lvl="0" indent="-317500" algn="l" rtl="0">
              <a:spcBef>
                <a:spcPts val="1600"/>
              </a:spcBef>
              <a:spcAft>
                <a:spcPts val="0"/>
              </a:spcAft>
              <a:buClr>
                <a:srgbClr val="000000"/>
              </a:buClr>
              <a:buSzPts val="1400"/>
              <a:buChar char="●"/>
            </a:pPr>
            <a:r>
              <a:rPr lang="en" dirty="0">
                <a:solidFill>
                  <a:srgbClr val="000000"/>
                </a:solidFill>
              </a:rPr>
              <a:t>Accumulation</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Constant rate of change</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Riemann Sums</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How they’re represented</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How they’re related</a:t>
            </a:r>
            <a:endParaRPr dirty="0">
              <a:solidFill>
                <a:srgbClr val="000000"/>
              </a:solidFill>
            </a:endParaRPr>
          </a:p>
          <a:p>
            <a:pPr marL="914400" lvl="1" indent="-304800" algn="l" rtl="0">
              <a:spcBef>
                <a:spcPts val="0"/>
              </a:spcBef>
              <a:spcAft>
                <a:spcPts val="0"/>
              </a:spcAft>
              <a:buClr>
                <a:srgbClr val="000000"/>
              </a:buClr>
              <a:buSzPts val="1200"/>
              <a:buChar char="○"/>
            </a:pPr>
            <a:r>
              <a:rPr lang="en" dirty="0">
                <a:solidFill>
                  <a:srgbClr val="000000"/>
                </a:solidFill>
                <a:latin typeface="Arial" panose="020B0604020202020204" pitchFamily="34" charset="0"/>
                <a:cs typeface="Arial" panose="020B0604020202020204" pitchFamily="34" charset="0"/>
              </a:rPr>
              <a:t>To each other</a:t>
            </a:r>
            <a:endParaRPr dirty="0">
              <a:solidFill>
                <a:srgbClr val="000000"/>
              </a:solidFill>
              <a:latin typeface="Arial" panose="020B0604020202020204" pitchFamily="34" charset="0"/>
              <a:cs typeface="Arial" panose="020B0604020202020204" pitchFamily="34" charset="0"/>
            </a:endParaRPr>
          </a:p>
          <a:p>
            <a:pPr marL="914400" lvl="1" indent="-304800" algn="l" rtl="0">
              <a:spcBef>
                <a:spcPts val="0"/>
              </a:spcBef>
              <a:spcAft>
                <a:spcPts val="0"/>
              </a:spcAft>
              <a:buClr>
                <a:srgbClr val="000000"/>
              </a:buClr>
              <a:buSzPts val="1200"/>
              <a:buChar char="○"/>
            </a:pPr>
            <a:r>
              <a:rPr lang="en" dirty="0">
                <a:solidFill>
                  <a:srgbClr val="000000"/>
                </a:solidFill>
                <a:latin typeface="Arial" panose="020B0604020202020204" pitchFamily="34" charset="0"/>
                <a:cs typeface="Arial" panose="020B0604020202020204" pitchFamily="34" charset="0"/>
              </a:rPr>
              <a:t>To other concepts &amp; representations</a:t>
            </a:r>
            <a:endParaRPr dirty="0">
              <a:solidFill>
                <a:srgbClr val="000000"/>
              </a:solidFill>
              <a:latin typeface="Arial" panose="020B0604020202020204" pitchFamily="34" charset="0"/>
              <a:cs typeface="Arial" panose="020B0604020202020204" pitchFamily="34" charset="0"/>
            </a:endParaRPr>
          </a:p>
        </p:txBody>
      </p:sp>
      <p:pic>
        <p:nvPicPr>
          <p:cNvPr id="599" name="Google Shape;599;p91"/>
          <p:cNvPicPr preferRelativeResize="0"/>
          <p:nvPr/>
        </p:nvPicPr>
        <p:blipFill>
          <a:blip r:embed="rId3">
            <a:alphaModFix/>
          </a:blip>
          <a:stretch>
            <a:fillRect/>
          </a:stretch>
        </p:blipFill>
        <p:spPr>
          <a:xfrm>
            <a:off x="3360300" y="1304825"/>
            <a:ext cx="5631298" cy="316760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92" title="defint Video 1">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Video: Definite Integral Discussion</a:t>
            </a:r>
            <a:endParaRPr dirty="0"/>
          </a:p>
        </p:txBody>
      </p:sp>
      <p:sp>
        <p:nvSpPr>
          <p:cNvPr id="611" name="Google Shape;611;p93"/>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Avenir"/>
              <a:buChar char="●"/>
            </a:pPr>
            <a:r>
              <a:rPr lang="en">
                <a:solidFill>
                  <a:srgbClr val="000000"/>
                </a:solidFill>
                <a:latin typeface="Avenir"/>
                <a:ea typeface="Avenir"/>
                <a:cs typeface="Avenir"/>
                <a:sym typeface="Avenir"/>
              </a:rPr>
              <a:t>What did you notice about the video? </a:t>
            </a:r>
            <a:endParaRPr>
              <a:solidFill>
                <a:srgbClr val="000000"/>
              </a:solidFill>
              <a:latin typeface="Avenir"/>
              <a:ea typeface="Avenir"/>
              <a:cs typeface="Avenir"/>
              <a:sym typeface="Avenir"/>
            </a:endParaRPr>
          </a:p>
          <a:p>
            <a:pPr marL="457200" lvl="0" indent="-317500" algn="l" rtl="0">
              <a:spcBef>
                <a:spcPts val="0"/>
              </a:spcBef>
              <a:spcAft>
                <a:spcPts val="0"/>
              </a:spcAft>
              <a:buClr>
                <a:srgbClr val="222222"/>
              </a:buClr>
              <a:buSzPts val="1400"/>
              <a:buFont typeface="Avenir"/>
              <a:buChar char="●"/>
            </a:pPr>
            <a:r>
              <a:rPr lang="en">
                <a:solidFill>
                  <a:srgbClr val="222222"/>
                </a:solidFill>
                <a:highlight>
                  <a:srgbClr val="FFFFFF"/>
                </a:highlight>
                <a:latin typeface="Avenir"/>
                <a:ea typeface="Avenir"/>
                <a:cs typeface="Avenir"/>
                <a:sym typeface="Avenir"/>
              </a:rPr>
              <a:t>How do you see the design principles showing up the clip? </a:t>
            </a:r>
            <a:endParaRPr>
              <a:solidFill>
                <a:srgbClr val="222222"/>
              </a:solidFill>
              <a:highlight>
                <a:srgbClr val="FFFFFF"/>
              </a:highlight>
              <a:latin typeface="Avenir"/>
              <a:ea typeface="Avenir"/>
              <a:cs typeface="Avenir"/>
              <a:sym typeface="Avenir"/>
            </a:endParaRPr>
          </a:p>
          <a:p>
            <a:pPr marL="457200" lvl="0" indent="-317500" algn="l" rtl="0">
              <a:spcBef>
                <a:spcPts val="0"/>
              </a:spcBef>
              <a:spcAft>
                <a:spcPts val="0"/>
              </a:spcAft>
              <a:buClr>
                <a:srgbClr val="222222"/>
              </a:buClr>
              <a:buSzPts val="1400"/>
              <a:buFont typeface="Avenir"/>
              <a:buChar char="●"/>
            </a:pPr>
            <a:r>
              <a:rPr lang="en" sz="1400">
                <a:solidFill>
                  <a:srgbClr val="222222"/>
                </a:solidFill>
                <a:highlight>
                  <a:srgbClr val="FFFFFF"/>
                </a:highlight>
                <a:latin typeface="Avenir"/>
                <a:ea typeface="Avenir"/>
                <a:cs typeface="Avenir"/>
                <a:sym typeface="Avenir"/>
              </a:rPr>
              <a:t>How </a:t>
            </a:r>
            <a:r>
              <a:rPr lang="en">
                <a:solidFill>
                  <a:srgbClr val="222222"/>
                </a:solidFill>
                <a:highlight>
                  <a:srgbClr val="FFFFFF"/>
                </a:highlight>
                <a:latin typeface="Avenir"/>
                <a:ea typeface="Avenir"/>
                <a:cs typeface="Avenir"/>
                <a:sym typeface="Avenir"/>
              </a:rPr>
              <a:t>are</a:t>
            </a:r>
            <a:r>
              <a:rPr lang="en" sz="1400">
                <a:solidFill>
                  <a:srgbClr val="222222"/>
                </a:solidFill>
                <a:highlight>
                  <a:srgbClr val="FFFFFF"/>
                </a:highlight>
                <a:latin typeface="Avenir"/>
                <a:ea typeface="Avenir"/>
                <a:cs typeface="Avenir"/>
                <a:sym typeface="Avenir"/>
              </a:rPr>
              <a:t> quantitative and covariational reasoning </a:t>
            </a:r>
            <a:r>
              <a:rPr lang="en">
                <a:solidFill>
                  <a:srgbClr val="222222"/>
                </a:solidFill>
                <a:highlight>
                  <a:srgbClr val="FFFFFF"/>
                </a:highlight>
                <a:latin typeface="Avenir"/>
                <a:ea typeface="Avenir"/>
                <a:cs typeface="Avenir"/>
                <a:sym typeface="Avenir"/>
              </a:rPr>
              <a:t>supported by</a:t>
            </a:r>
            <a:r>
              <a:rPr lang="en" sz="1400">
                <a:solidFill>
                  <a:srgbClr val="222222"/>
                </a:solidFill>
                <a:highlight>
                  <a:srgbClr val="FFFFFF"/>
                </a:highlight>
                <a:latin typeface="Avenir"/>
                <a:ea typeface="Avenir"/>
                <a:cs typeface="Avenir"/>
                <a:sym typeface="Avenir"/>
              </a:rPr>
              <a:t> the </a:t>
            </a:r>
            <a:r>
              <a:rPr lang="en">
                <a:solidFill>
                  <a:srgbClr val="222222"/>
                </a:solidFill>
                <a:highlight>
                  <a:srgbClr val="FFFFFF"/>
                </a:highlight>
                <a:latin typeface="Avenir"/>
                <a:ea typeface="Avenir"/>
                <a:cs typeface="Avenir"/>
                <a:sym typeface="Avenir"/>
              </a:rPr>
              <a:t>clip</a:t>
            </a:r>
            <a:r>
              <a:rPr lang="en" sz="1400">
                <a:solidFill>
                  <a:srgbClr val="222222"/>
                </a:solidFill>
                <a:highlight>
                  <a:srgbClr val="FFFFFF"/>
                </a:highlight>
                <a:latin typeface="Avenir"/>
                <a:ea typeface="Avenir"/>
                <a:cs typeface="Avenir"/>
                <a:sym typeface="Avenir"/>
              </a:rPr>
              <a:t>?</a:t>
            </a:r>
            <a:endParaRPr sz="1400">
              <a:solidFill>
                <a:srgbClr val="222222"/>
              </a:solidFill>
              <a:highlight>
                <a:srgbClr val="FFFFFF"/>
              </a:highlight>
              <a:latin typeface="Avenir"/>
              <a:ea typeface="Avenir"/>
              <a:cs typeface="Avenir"/>
              <a:sym typeface="Avenir"/>
            </a:endParaRPr>
          </a:p>
          <a:p>
            <a:pPr marL="457200" lvl="0" indent="-317500" algn="l" rtl="0">
              <a:spcBef>
                <a:spcPts val="0"/>
              </a:spcBef>
              <a:spcAft>
                <a:spcPts val="0"/>
              </a:spcAft>
              <a:buClr>
                <a:srgbClr val="222222"/>
              </a:buClr>
              <a:buSzPts val="1400"/>
              <a:buFont typeface="Avenir"/>
              <a:buChar char="●"/>
            </a:pPr>
            <a:r>
              <a:rPr lang="en">
                <a:solidFill>
                  <a:srgbClr val="222222"/>
                </a:solidFill>
                <a:highlight>
                  <a:srgbClr val="FFFFFF"/>
                </a:highlight>
                <a:latin typeface="Avenir"/>
                <a:ea typeface="Avenir"/>
                <a:cs typeface="Avenir"/>
                <a:sym typeface="Avenir"/>
              </a:rPr>
              <a:t>How does this clip align with the previous clip?</a:t>
            </a:r>
            <a:endParaRPr>
              <a:solidFill>
                <a:srgbClr val="222222"/>
              </a:solidFill>
              <a:highlight>
                <a:srgbClr val="FFFFFF"/>
              </a:highlight>
              <a:latin typeface="Avenir"/>
              <a:ea typeface="Avenir"/>
              <a:cs typeface="Avenir"/>
              <a:sym typeface="Avenir"/>
            </a:endParaRPr>
          </a:p>
        </p:txBody>
      </p:sp>
      <p:pic>
        <p:nvPicPr>
          <p:cNvPr id="612" name="Google Shape;612;p93"/>
          <p:cNvPicPr preferRelativeResize="0"/>
          <p:nvPr/>
        </p:nvPicPr>
        <p:blipFill>
          <a:blip r:embed="rId3">
            <a:alphaModFix/>
          </a:blip>
          <a:stretch>
            <a:fillRect/>
          </a:stretch>
        </p:blipFill>
        <p:spPr>
          <a:xfrm>
            <a:off x="3360300" y="1304825"/>
            <a:ext cx="5631298" cy="316760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Video Clip: FTOC</a:t>
            </a:r>
            <a:endParaRPr dirty="0"/>
          </a:p>
        </p:txBody>
      </p:sp>
      <p:sp>
        <p:nvSpPr>
          <p:cNvPr id="618" name="Google Shape;618;p94"/>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dirty="0">
                <a:solidFill>
                  <a:srgbClr val="000000"/>
                </a:solidFill>
              </a:rPr>
              <a:t>What did you notice?</a:t>
            </a:r>
            <a:br>
              <a:rPr lang="en" dirty="0">
                <a:solidFill>
                  <a:srgbClr val="000000"/>
                </a:solidFill>
              </a:rPr>
            </a:b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Questions?</a:t>
            </a:r>
            <a:endParaRPr dirty="0">
              <a:solidFill>
                <a:srgbClr val="000000"/>
              </a:solidFill>
            </a:endParaRPr>
          </a:p>
          <a:p>
            <a:pPr marL="0" lvl="0" indent="0" algn="l" rtl="0">
              <a:spcBef>
                <a:spcPts val="1600"/>
              </a:spcBef>
              <a:spcAft>
                <a:spcPts val="0"/>
              </a:spcAft>
              <a:buNone/>
            </a:pPr>
            <a:r>
              <a:rPr lang="en" dirty="0">
                <a:solidFill>
                  <a:srgbClr val="000000"/>
                </a:solidFill>
              </a:rPr>
              <a:t>Discuss:</a:t>
            </a:r>
            <a:endParaRPr dirty="0">
              <a:solidFill>
                <a:srgbClr val="000000"/>
              </a:solidFill>
            </a:endParaRPr>
          </a:p>
          <a:p>
            <a:pPr marL="457200" lvl="0" indent="-317500" algn="l" rtl="0">
              <a:spcBef>
                <a:spcPts val="1600"/>
              </a:spcBef>
              <a:spcAft>
                <a:spcPts val="0"/>
              </a:spcAft>
              <a:buClr>
                <a:srgbClr val="000000"/>
              </a:buClr>
              <a:buSzPts val="1400"/>
              <a:buChar char="●"/>
            </a:pPr>
            <a:r>
              <a:rPr lang="en" dirty="0">
                <a:solidFill>
                  <a:srgbClr val="000000"/>
                </a:solidFill>
              </a:rPr>
              <a:t>Accumulation</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Constant rate of change</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Riemann Sums</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Definite Integrals</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How they’re represented</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How they’re related</a:t>
            </a:r>
            <a:endParaRPr dirty="0">
              <a:solidFill>
                <a:srgbClr val="000000"/>
              </a:solidFill>
            </a:endParaRPr>
          </a:p>
          <a:p>
            <a:pPr marL="914400" lvl="1" indent="-304800" algn="l" rtl="0">
              <a:spcBef>
                <a:spcPts val="0"/>
              </a:spcBef>
              <a:spcAft>
                <a:spcPts val="0"/>
              </a:spcAft>
              <a:buClr>
                <a:srgbClr val="000000"/>
              </a:buClr>
              <a:buSzPts val="1200"/>
              <a:buChar char="○"/>
            </a:pPr>
            <a:r>
              <a:rPr lang="en" dirty="0">
                <a:solidFill>
                  <a:srgbClr val="000000"/>
                </a:solidFill>
                <a:latin typeface="Arial" panose="020B0604020202020204" pitchFamily="34" charset="0"/>
                <a:cs typeface="Arial" panose="020B0604020202020204" pitchFamily="34" charset="0"/>
              </a:rPr>
              <a:t>To each other</a:t>
            </a:r>
            <a:endParaRPr dirty="0">
              <a:solidFill>
                <a:srgbClr val="000000"/>
              </a:solidFill>
              <a:latin typeface="Arial" panose="020B0604020202020204" pitchFamily="34" charset="0"/>
              <a:cs typeface="Arial" panose="020B0604020202020204" pitchFamily="34" charset="0"/>
            </a:endParaRPr>
          </a:p>
          <a:p>
            <a:pPr marL="914400" lvl="1" indent="-304800" algn="l" rtl="0">
              <a:spcBef>
                <a:spcPts val="0"/>
              </a:spcBef>
              <a:spcAft>
                <a:spcPts val="0"/>
              </a:spcAft>
              <a:buClr>
                <a:srgbClr val="000000"/>
              </a:buClr>
              <a:buSzPts val="1200"/>
              <a:buChar char="○"/>
            </a:pPr>
            <a:r>
              <a:rPr lang="en" dirty="0">
                <a:solidFill>
                  <a:srgbClr val="000000"/>
                </a:solidFill>
                <a:latin typeface="Arial" panose="020B0604020202020204" pitchFamily="34" charset="0"/>
                <a:cs typeface="Arial" panose="020B0604020202020204" pitchFamily="34" charset="0"/>
              </a:rPr>
              <a:t>To other concepts &amp; representations</a:t>
            </a:r>
            <a:endParaRPr dirty="0">
              <a:solidFill>
                <a:srgbClr val="000000"/>
              </a:solidFill>
              <a:latin typeface="Arial" panose="020B0604020202020204" pitchFamily="34" charset="0"/>
              <a:cs typeface="Arial" panose="020B0604020202020204" pitchFamily="34" charset="0"/>
            </a:endParaRPr>
          </a:p>
        </p:txBody>
      </p:sp>
      <p:pic>
        <p:nvPicPr>
          <p:cNvPr id="619" name="Google Shape;619;p94"/>
          <p:cNvPicPr preferRelativeResize="0"/>
          <p:nvPr/>
        </p:nvPicPr>
        <p:blipFill>
          <a:blip r:embed="rId3">
            <a:alphaModFix/>
          </a:blip>
          <a:stretch>
            <a:fillRect/>
          </a:stretch>
        </p:blipFill>
        <p:spPr>
          <a:xfrm>
            <a:off x="3360300" y="1304825"/>
            <a:ext cx="5631298" cy="316760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95" title="ftoc2 Video 2">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9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Video Clip: FTOC Discussion</a:t>
            </a:r>
            <a:endParaRPr dirty="0"/>
          </a:p>
        </p:txBody>
      </p:sp>
      <p:sp>
        <p:nvSpPr>
          <p:cNvPr id="631" name="Google Shape;631;p96"/>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Avenir"/>
              <a:buChar char="●"/>
            </a:pPr>
            <a:r>
              <a:rPr lang="en">
                <a:solidFill>
                  <a:srgbClr val="000000"/>
                </a:solidFill>
                <a:latin typeface="Avenir"/>
                <a:ea typeface="Avenir"/>
                <a:cs typeface="Avenir"/>
                <a:sym typeface="Avenir"/>
              </a:rPr>
              <a:t>What did you notice about the clip? </a:t>
            </a:r>
            <a:endParaRPr>
              <a:solidFill>
                <a:srgbClr val="000000"/>
              </a:solidFill>
              <a:latin typeface="Avenir"/>
              <a:ea typeface="Avenir"/>
              <a:cs typeface="Avenir"/>
              <a:sym typeface="Avenir"/>
            </a:endParaRPr>
          </a:p>
          <a:p>
            <a:pPr marL="457200" lvl="0" indent="-317500" algn="l" rtl="0">
              <a:spcBef>
                <a:spcPts val="0"/>
              </a:spcBef>
              <a:spcAft>
                <a:spcPts val="0"/>
              </a:spcAft>
              <a:buClr>
                <a:srgbClr val="222222"/>
              </a:buClr>
              <a:buSzPts val="1400"/>
              <a:buFont typeface="Avenir"/>
              <a:buChar char="●"/>
            </a:pPr>
            <a:r>
              <a:rPr lang="en">
                <a:solidFill>
                  <a:srgbClr val="222222"/>
                </a:solidFill>
                <a:highlight>
                  <a:srgbClr val="FFFFFF"/>
                </a:highlight>
                <a:latin typeface="Avenir"/>
                <a:ea typeface="Avenir"/>
                <a:cs typeface="Avenir"/>
                <a:sym typeface="Avenir"/>
              </a:rPr>
              <a:t>How do you see the design principles showing up the clip? </a:t>
            </a:r>
            <a:endParaRPr>
              <a:solidFill>
                <a:srgbClr val="222222"/>
              </a:solidFill>
              <a:highlight>
                <a:srgbClr val="FFFFFF"/>
              </a:highlight>
              <a:latin typeface="Avenir"/>
              <a:ea typeface="Avenir"/>
              <a:cs typeface="Avenir"/>
              <a:sym typeface="Avenir"/>
            </a:endParaRPr>
          </a:p>
          <a:p>
            <a:pPr marL="457200" lvl="0" indent="-317500" algn="l" rtl="0">
              <a:spcBef>
                <a:spcPts val="0"/>
              </a:spcBef>
              <a:spcAft>
                <a:spcPts val="0"/>
              </a:spcAft>
              <a:buClr>
                <a:srgbClr val="222222"/>
              </a:buClr>
              <a:buSzPts val="1400"/>
              <a:buFont typeface="Avenir"/>
              <a:buChar char="●"/>
            </a:pPr>
            <a:r>
              <a:rPr lang="en" sz="1400">
                <a:solidFill>
                  <a:srgbClr val="222222"/>
                </a:solidFill>
                <a:highlight>
                  <a:srgbClr val="FFFFFF"/>
                </a:highlight>
                <a:latin typeface="Avenir"/>
                <a:ea typeface="Avenir"/>
                <a:cs typeface="Avenir"/>
                <a:sym typeface="Avenir"/>
              </a:rPr>
              <a:t>How </a:t>
            </a:r>
            <a:r>
              <a:rPr lang="en">
                <a:solidFill>
                  <a:srgbClr val="222222"/>
                </a:solidFill>
                <a:highlight>
                  <a:srgbClr val="FFFFFF"/>
                </a:highlight>
                <a:latin typeface="Avenir"/>
                <a:ea typeface="Avenir"/>
                <a:cs typeface="Avenir"/>
                <a:sym typeface="Avenir"/>
              </a:rPr>
              <a:t>are</a:t>
            </a:r>
            <a:r>
              <a:rPr lang="en" sz="1400">
                <a:solidFill>
                  <a:srgbClr val="222222"/>
                </a:solidFill>
                <a:highlight>
                  <a:srgbClr val="FFFFFF"/>
                </a:highlight>
                <a:latin typeface="Avenir"/>
                <a:ea typeface="Avenir"/>
                <a:cs typeface="Avenir"/>
                <a:sym typeface="Avenir"/>
              </a:rPr>
              <a:t> quantitative and covariational reasoning </a:t>
            </a:r>
            <a:r>
              <a:rPr lang="en">
                <a:solidFill>
                  <a:srgbClr val="222222"/>
                </a:solidFill>
                <a:highlight>
                  <a:srgbClr val="FFFFFF"/>
                </a:highlight>
                <a:latin typeface="Avenir"/>
                <a:ea typeface="Avenir"/>
                <a:cs typeface="Avenir"/>
                <a:sym typeface="Avenir"/>
              </a:rPr>
              <a:t>supported by</a:t>
            </a:r>
            <a:r>
              <a:rPr lang="en" sz="1400">
                <a:solidFill>
                  <a:srgbClr val="222222"/>
                </a:solidFill>
                <a:highlight>
                  <a:srgbClr val="FFFFFF"/>
                </a:highlight>
                <a:latin typeface="Avenir"/>
                <a:ea typeface="Avenir"/>
                <a:cs typeface="Avenir"/>
                <a:sym typeface="Avenir"/>
              </a:rPr>
              <a:t> the </a:t>
            </a:r>
            <a:r>
              <a:rPr lang="en">
                <a:solidFill>
                  <a:srgbClr val="222222"/>
                </a:solidFill>
                <a:highlight>
                  <a:srgbClr val="FFFFFF"/>
                </a:highlight>
                <a:latin typeface="Avenir"/>
                <a:ea typeface="Avenir"/>
                <a:cs typeface="Avenir"/>
                <a:sym typeface="Avenir"/>
              </a:rPr>
              <a:t>clip</a:t>
            </a:r>
            <a:r>
              <a:rPr lang="en" sz="1400">
                <a:solidFill>
                  <a:srgbClr val="222222"/>
                </a:solidFill>
                <a:highlight>
                  <a:srgbClr val="FFFFFF"/>
                </a:highlight>
                <a:latin typeface="Avenir"/>
                <a:ea typeface="Avenir"/>
                <a:cs typeface="Avenir"/>
                <a:sym typeface="Avenir"/>
              </a:rPr>
              <a:t>?</a:t>
            </a:r>
            <a:endParaRPr sz="1400">
              <a:solidFill>
                <a:srgbClr val="222222"/>
              </a:solidFill>
              <a:highlight>
                <a:srgbClr val="FFFFFF"/>
              </a:highlight>
              <a:latin typeface="Avenir"/>
              <a:ea typeface="Avenir"/>
              <a:cs typeface="Avenir"/>
              <a:sym typeface="Avenir"/>
            </a:endParaRPr>
          </a:p>
          <a:p>
            <a:pPr marL="457200" lvl="0" indent="-317500" algn="l" rtl="0">
              <a:spcBef>
                <a:spcPts val="0"/>
              </a:spcBef>
              <a:spcAft>
                <a:spcPts val="0"/>
              </a:spcAft>
              <a:buClr>
                <a:srgbClr val="222222"/>
              </a:buClr>
              <a:buSzPts val="1400"/>
              <a:buFont typeface="Avenir"/>
              <a:buChar char="●"/>
            </a:pPr>
            <a:r>
              <a:rPr lang="en">
                <a:solidFill>
                  <a:srgbClr val="222222"/>
                </a:solidFill>
                <a:highlight>
                  <a:srgbClr val="FFFFFF"/>
                </a:highlight>
                <a:latin typeface="Avenir"/>
                <a:ea typeface="Avenir"/>
                <a:cs typeface="Avenir"/>
                <a:sym typeface="Avenir"/>
              </a:rPr>
              <a:t>How does this clip cohere with the previous clip?</a:t>
            </a:r>
            <a:endParaRPr>
              <a:solidFill>
                <a:srgbClr val="222222"/>
              </a:solidFill>
              <a:highlight>
                <a:srgbClr val="FFFFFF"/>
              </a:highlight>
              <a:latin typeface="Avenir"/>
              <a:ea typeface="Avenir"/>
              <a:cs typeface="Avenir"/>
              <a:sym typeface="Avenir"/>
            </a:endParaRPr>
          </a:p>
        </p:txBody>
      </p:sp>
      <p:pic>
        <p:nvPicPr>
          <p:cNvPr id="632" name="Google Shape;632;p96"/>
          <p:cNvPicPr preferRelativeResize="0"/>
          <p:nvPr/>
        </p:nvPicPr>
        <p:blipFill>
          <a:blip r:embed="rId3">
            <a:alphaModFix/>
          </a:blip>
          <a:stretch>
            <a:fillRect/>
          </a:stretch>
        </p:blipFill>
        <p:spPr>
          <a:xfrm>
            <a:off x="3360300" y="1304825"/>
            <a:ext cx="5631298" cy="316760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9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Riemann Sums to Fundamental Theorem</a:t>
            </a:r>
            <a:endParaRPr dirty="0"/>
          </a:p>
        </p:txBody>
      </p:sp>
      <p:sp>
        <p:nvSpPr>
          <p:cNvPr id="638" name="Google Shape;638;p9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solidFill>
                  <a:srgbClr val="000000"/>
                </a:solidFill>
                <a:latin typeface="Avenir"/>
                <a:ea typeface="Avenir"/>
                <a:cs typeface="Avenir"/>
                <a:sym typeface="Avenir"/>
              </a:rPr>
              <a:t>Questions?</a:t>
            </a:r>
            <a:endParaRPr sz="2400">
              <a:latin typeface="Avenir"/>
              <a:ea typeface="Avenir"/>
              <a:cs typeface="Avenir"/>
              <a:sym typeface="Aveni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98"/>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Break</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CVP Procedural Videos</a:t>
            </a:r>
            <a:endParaRPr dirty="0"/>
          </a:p>
        </p:txBody>
      </p:sp>
      <p:sp>
        <p:nvSpPr>
          <p:cNvPr id="649" name="Google Shape;649;p99"/>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dirty="0">
                <a:solidFill>
                  <a:srgbClr val="000000"/>
                </a:solidFill>
              </a:rPr>
              <a:t>How does visual design relate to and/or support the ideas?</a:t>
            </a:r>
            <a:endParaRPr dirty="0">
              <a:solidFill>
                <a:srgbClr val="000000"/>
              </a:solidFill>
            </a:endParaRPr>
          </a:p>
        </p:txBody>
      </p:sp>
      <p:pic>
        <p:nvPicPr>
          <p:cNvPr id="650" name="Google Shape;650;p99"/>
          <p:cNvPicPr preferRelativeResize="0"/>
          <p:nvPr/>
        </p:nvPicPr>
        <p:blipFill>
          <a:blip r:embed="rId3">
            <a:alphaModFix/>
          </a:blip>
          <a:stretch>
            <a:fillRect/>
          </a:stretch>
        </p:blipFill>
        <p:spPr>
          <a:xfrm>
            <a:off x="3360300" y="1304825"/>
            <a:ext cx="5631298" cy="31676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National Situation in First Semester Calculus</a:t>
            </a:r>
            <a:endParaRPr dirty="0"/>
          </a:p>
        </p:txBody>
      </p:sp>
      <p:sp>
        <p:nvSpPr>
          <p:cNvPr id="205" name="Google Shape;205;p3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282575" lvl="0" indent="-295275" algn="l" rtl="0">
              <a:lnSpc>
                <a:spcPct val="100000"/>
              </a:lnSpc>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First semester calculus</a:t>
            </a:r>
            <a:br>
              <a:rPr lang="en" sz="2400">
                <a:solidFill>
                  <a:srgbClr val="000000"/>
                </a:solidFill>
                <a:latin typeface="Avenir"/>
                <a:ea typeface="Avenir"/>
                <a:cs typeface="Avenir"/>
                <a:sym typeface="Avenir"/>
              </a:rPr>
            </a:br>
            <a:r>
              <a:rPr lang="en" sz="2400">
                <a:solidFill>
                  <a:srgbClr val="000000"/>
                </a:solidFill>
                <a:latin typeface="Avenir"/>
                <a:ea typeface="Avenir"/>
                <a:cs typeface="Avenir"/>
                <a:sym typeface="Avenir"/>
              </a:rPr>
              <a:t>student career goals</a:t>
            </a:r>
            <a:endParaRPr sz="2400">
              <a:solidFill>
                <a:srgbClr val="000000"/>
              </a:solidFill>
              <a:latin typeface="Avenir"/>
              <a:ea typeface="Avenir"/>
              <a:cs typeface="Avenir"/>
              <a:sym typeface="Avenir"/>
            </a:endParaRPr>
          </a:p>
        </p:txBody>
      </p:sp>
      <p:pic>
        <p:nvPicPr>
          <p:cNvPr id="206" name="Google Shape;206;p33"/>
          <p:cNvPicPr preferRelativeResize="0"/>
          <p:nvPr/>
        </p:nvPicPr>
        <p:blipFill>
          <a:blip r:embed="rId3">
            <a:alphaModFix/>
          </a:blip>
          <a:stretch>
            <a:fillRect/>
          </a:stretch>
        </p:blipFill>
        <p:spPr>
          <a:xfrm>
            <a:off x="0" y="4338175"/>
            <a:ext cx="1882500" cy="772650"/>
          </a:xfrm>
          <a:prstGeom prst="rect">
            <a:avLst/>
          </a:prstGeom>
          <a:noFill/>
          <a:ln>
            <a:noFill/>
          </a:ln>
        </p:spPr>
      </p:pic>
      <p:sp>
        <p:nvSpPr>
          <p:cNvPr id="207" name="Google Shape;207;p33"/>
          <p:cNvSpPr txBox="1"/>
          <p:nvPr/>
        </p:nvSpPr>
        <p:spPr>
          <a:xfrm>
            <a:off x="1103300" y="4772225"/>
            <a:ext cx="78300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200" i="0" u="none" strike="noStrike" cap="none">
                <a:latin typeface="Montserrat"/>
                <a:ea typeface="Montserrat"/>
                <a:cs typeface="Montserrat"/>
                <a:sym typeface="Montserrat"/>
              </a:rPr>
              <a:t>Bressoud, Carlson, Mesa, &amp; Rasmussen, (2013); Bressoud, Mesa</a:t>
            </a:r>
            <a:r>
              <a:rPr lang="en" sz="1200">
                <a:latin typeface="Montserrat"/>
                <a:ea typeface="Montserrat"/>
                <a:cs typeface="Montserrat"/>
                <a:sym typeface="Montserrat"/>
              </a:rPr>
              <a:t>, &amp; Rasmussen, (2015)</a:t>
            </a:r>
            <a:endParaRPr sz="1200">
              <a:latin typeface="Montserrat"/>
              <a:ea typeface="Montserrat"/>
              <a:cs typeface="Montserrat"/>
              <a:sym typeface="Montserrat"/>
            </a:endParaRPr>
          </a:p>
        </p:txBody>
      </p:sp>
      <p:pic>
        <p:nvPicPr>
          <p:cNvPr id="208" name="Google Shape;208;p33"/>
          <p:cNvPicPr preferRelativeResize="0"/>
          <p:nvPr/>
        </p:nvPicPr>
        <p:blipFill>
          <a:blip r:embed="rId4">
            <a:alphaModFix/>
          </a:blip>
          <a:stretch>
            <a:fillRect/>
          </a:stretch>
        </p:blipFill>
        <p:spPr>
          <a:xfrm>
            <a:off x="4465290" y="1107775"/>
            <a:ext cx="4367020" cy="361980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100" title="Chain Video 2">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0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CVP Procedural Videos Discussion</a:t>
            </a:r>
            <a:endParaRPr dirty="0"/>
          </a:p>
        </p:txBody>
      </p:sp>
      <p:sp>
        <p:nvSpPr>
          <p:cNvPr id="662" name="Google Shape;662;p101"/>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Font typeface="Avenir"/>
              <a:buChar char="●"/>
            </a:pPr>
            <a:r>
              <a:rPr lang="en">
                <a:solidFill>
                  <a:srgbClr val="000000"/>
                </a:solidFill>
                <a:latin typeface="Avenir"/>
                <a:ea typeface="Avenir"/>
                <a:cs typeface="Avenir"/>
                <a:sym typeface="Avenir"/>
              </a:rPr>
              <a:t>What did you notice about the video? </a:t>
            </a:r>
            <a:endParaRPr>
              <a:solidFill>
                <a:srgbClr val="000000"/>
              </a:solidFill>
              <a:latin typeface="Avenir"/>
              <a:ea typeface="Avenir"/>
              <a:cs typeface="Avenir"/>
              <a:sym typeface="Avenir"/>
            </a:endParaRPr>
          </a:p>
          <a:p>
            <a:pPr marL="457200" lvl="0" indent="-317500" algn="l" rtl="0">
              <a:spcBef>
                <a:spcPts val="0"/>
              </a:spcBef>
              <a:spcAft>
                <a:spcPts val="0"/>
              </a:spcAft>
              <a:buClr>
                <a:srgbClr val="222222"/>
              </a:buClr>
              <a:buSzPts val="1400"/>
              <a:buFont typeface="Avenir"/>
              <a:buChar char="●"/>
            </a:pPr>
            <a:r>
              <a:rPr lang="en">
                <a:solidFill>
                  <a:srgbClr val="222222"/>
                </a:solidFill>
                <a:highlight>
                  <a:srgbClr val="FFFFFF"/>
                </a:highlight>
                <a:latin typeface="Avenir"/>
                <a:ea typeface="Avenir"/>
                <a:cs typeface="Avenir"/>
                <a:sym typeface="Avenir"/>
              </a:rPr>
              <a:t>How do you see the design principles showing up the clip? </a:t>
            </a:r>
            <a:endParaRPr>
              <a:solidFill>
                <a:srgbClr val="222222"/>
              </a:solidFill>
              <a:highlight>
                <a:srgbClr val="FFFFFF"/>
              </a:highlight>
              <a:latin typeface="Avenir"/>
              <a:ea typeface="Avenir"/>
              <a:cs typeface="Avenir"/>
              <a:sym typeface="Avenir"/>
            </a:endParaRPr>
          </a:p>
        </p:txBody>
      </p:sp>
      <p:pic>
        <p:nvPicPr>
          <p:cNvPr id="663" name="Google Shape;663;p101"/>
          <p:cNvPicPr preferRelativeResize="0"/>
          <p:nvPr/>
        </p:nvPicPr>
        <p:blipFill>
          <a:blip r:embed="rId3">
            <a:alphaModFix/>
          </a:blip>
          <a:stretch>
            <a:fillRect/>
          </a:stretch>
        </p:blipFill>
        <p:spPr>
          <a:xfrm>
            <a:off x="3360300" y="1304825"/>
            <a:ext cx="5631298" cy="316760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0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Intellectual Need</a:t>
            </a:r>
            <a:endParaRPr sz="3000" dirty="0"/>
          </a:p>
          <a:p>
            <a:pPr marL="0" lvl="0" indent="0" algn="l" rtl="0">
              <a:spcBef>
                <a:spcPts val="0"/>
              </a:spcBef>
              <a:spcAft>
                <a:spcPts val="0"/>
              </a:spcAft>
              <a:buNone/>
            </a:pPr>
            <a:endParaRPr dirty="0"/>
          </a:p>
        </p:txBody>
      </p:sp>
      <p:pic>
        <p:nvPicPr>
          <p:cNvPr id="669" name="Google Shape;669;p102"/>
          <p:cNvPicPr preferRelativeResize="0"/>
          <p:nvPr/>
        </p:nvPicPr>
        <p:blipFill rotWithShape="1">
          <a:blip r:embed="rId3">
            <a:alphaModFix/>
          </a:blip>
          <a:srcRect l="28260" r="33703"/>
          <a:stretch/>
        </p:blipFill>
        <p:spPr>
          <a:xfrm>
            <a:off x="3608775" y="1152425"/>
            <a:ext cx="1399951" cy="3686100"/>
          </a:xfrm>
          <a:prstGeom prst="rect">
            <a:avLst/>
          </a:prstGeom>
          <a:noFill/>
          <a:ln>
            <a:noFill/>
          </a:ln>
        </p:spPr>
      </p:pic>
      <p:pic>
        <p:nvPicPr>
          <p:cNvPr id="670" name="Google Shape;670;p102"/>
          <p:cNvPicPr preferRelativeResize="0"/>
          <p:nvPr/>
        </p:nvPicPr>
        <p:blipFill>
          <a:blip r:embed="rId4">
            <a:alphaModFix/>
          </a:blip>
          <a:stretch>
            <a:fillRect/>
          </a:stretch>
        </p:blipFill>
        <p:spPr>
          <a:xfrm>
            <a:off x="7475325" y="3148100"/>
            <a:ext cx="1503200" cy="1874124"/>
          </a:xfrm>
          <a:prstGeom prst="rect">
            <a:avLst/>
          </a:prstGeom>
          <a:noFill/>
          <a:ln>
            <a:noFill/>
          </a:ln>
        </p:spPr>
      </p:pic>
      <p:pic>
        <p:nvPicPr>
          <p:cNvPr id="671" name="Google Shape;671;p102"/>
          <p:cNvPicPr preferRelativeResize="0"/>
          <p:nvPr/>
        </p:nvPicPr>
        <p:blipFill>
          <a:blip r:embed="rId5">
            <a:alphaModFix/>
          </a:blip>
          <a:stretch>
            <a:fillRect/>
          </a:stretch>
        </p:blipFill>
        <p:spPr>
          <a:xfrm>
            <a:off x="847175" y="1429250"/>
            <a:ext cx="2529850" cy="2625400"/>
          </a:xfrm>
          <a:prstGeom prst="rect">
            <a:avLst/>
          </a:prstGeom>
          <a:noFill/>
          <a:ln>
            <a:noFill/>
          </a:ln>
        </p:spPr>
      </p:pic>
      <p:sp>
        <p:nvSpPr>
          <p:cNvPr id="672" name="Google Shape;672;p102"/>
          <p:cNvSpPr/>
          <p:nvPr/>
        </p:nvSpPr>
        <p:spPr>
          <a:xfrm>
            <a:off x="4572000" y="514525"/>
            <a:ext cx="4460700" cy="1233900"/>
          </a:xfrm>
          <a:prstGeom prst="cloudCallout">
            <a:avLst>
              <a:gd name="adj1" fmla="val -49176"/>
              <a:gd name="adj2" fmla="val 55051"/>
            </a:avLst>
          </a:prstGeom>
          <a:solidFill>
            <a:srgbClr val="F3F3F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a:t>I already understand the chain rule, and why it’s important.</a:t>
            </a:r>
            <a:endParaRPr/>
          </a:p>
        </p:txBody>
      </p:sp>
      <p:sp>
        <p:nvSpPr>
          <p:cNvPr id="673" name="Google Shape;673;p102"/>
          <p:cNvSpPr/>
          <p:nvPr/>
        </p:nvSpPr>
        <p:spPr>
          <a:xfrm>
            <a:off x="6326650" y="2812125"/>
            <a:ext cx="1400100" cy="1013400"/>
          </a:xfrm>
          <a:prstGeom prst="wedgeEllipseCallout">
            <a:avLst>
              <a:gd name="adj1" fmla="val 64733"/>
              <a:gd name="adj2" fmla="val 25599"/>
            </a:avLst>
          </a:prstGeom>
          <a:solidFill>
            <a:srgbClr val="F3F3F3"/>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a:t>She doesn’t.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Intellectual Need Tasks</a:t>
            </a:r>
            <a:endParaRPr dirty="0">
              <a:solidFill>
                <a:srgbClr val="000000"/>
              </a:solidFill>
            </a:endParaRPr>
          </a:p>
        </p:txBody>
      </p:sp>
      <p:sp>
        <p:nvSpPr>
          <p:cNvPr id="679" name="Google Shape;679;p10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venir"/>
              <a:buAutoNum type="arabicPeriod"/>
            </a:pPr>
            <a:r>
              <a:rPr lang="en" sz="2000">
                <a:solidFill>
                  <a:srgbClr val="000000"/>
                </a:solidFill>
                <a:latin typeface="Avenir"/>
                <a:ea typeface="Avenir"/>
                <a:cs typeface="Avenir"/>
                <a:sym typeface="Avenir"/>
              </a:rPr>
              <a:t>Use a factor tree to find the prime factorization for each of the following:</a:t>
            </a:r>
            <a:r>
              <a:rPr lang="en" sz="2000" baseline="30000">
                <a:solidFill>
                  <a:srgbClr val="000000"/>
                </a:solidFill>
                <a:latin typeface="Avenir"/>
                <a:ea typeface="Avenir"/>
                <a:cs typeface="Avenir"/>
                <a:sym typeface="Avenir"/>
              </a:rPr>
              <a:t>1</a:t>
            </a:r>
            <a:endParaRPr sz="2000" baseline="30000">
              <a:solidFill>
                <a:srgbClr val="000000"/>
              </a:solidFill>
              <a:latin typeface="Avenir"/>
              <a:ea typeface="Avenir"/>
              <a:cs typeface="Avenir"/>
              <a:sym typeface="Avenir"/>
            </a:endParaRPr>
          </a:p>
          <a:p>
            <a:pPr marL="1371600" lvl="1" indent="-355600" algn="l" rtl="0">
              <a:spcBef>
                <a:spcPts val="0"/>
              </a:spcBef>
              <a:spcAft>
                <a:spcPts val="0"/>
              </a:spcAft>
              <a:buClr>
                <a:srgbClr val="000000"/>
              </a:buClr>
              <a:buSzPts val="2000"/>
              <a:buFont typeface="Avenir"/>
              <a:buAutoNum type="alphaLcPeriod"/>
            </a:pPr>
            <a:r>
              <a:rPr lang="en" sz="2000">
                <a:solidFill>
                  <a:srgbClr val="000000"/>
                </a:solidFill>
                <a:latin typeface="Avenir"/>
                <a:ea typeface="Avenir"/>
                <a:cs typeface="Avenir"/>
                <a:sym typeface="Avenir"/>
              </a:rPr>
              <a:t>504</a:t>
            </a:r>
            <a:endParaRPr sz="2000">
              <a:solidFill>
                <a:srgbClr val="000000"/>
              </a:solidFill>
              <a:latin typeface="Avenir"/>
              <a:ea typeface="Avenir"/>
              <a:cs typeface="Avenir"/>
              <a:sym typeface="Avenir"/>
            </a:endParaRPr>
          </a:p>
          <a:p>
            <a:pPr marL="1371600" lvl="1" indent="-355600" algn="l" rtl="0">
              <a:spcBef>
                <a:spcPts val="0"/>
              </a:spcBef>
              <a:spcAft>
                <a:spcPts val="0"/>
              </a:spcAft>
              <a:buClr>
                <a:srgbClr val="000000"/>
              </a:buClr>
              <a:buSzPts val="2000"/>
              <a:buFont typeface="Avenir"/>
              <a:buAutoNum type="alphaLcPeriod"/>
            </a:pPr>
            <a:r>
              <a:rPr lang="en" sz="2000">
                <a:solidFill>
                  <a:srgbClr val="000000"/>
                </a:solidFill>
                <a:latin typeface="Avenir"/>
                <a:ea typeface="Avenir"/>
                <a:cs typeface="Avenir"/>
                <a:sym typeface="Avenir"/>
              </a:rPr>
              <a:t>2475</a:t>
            </a:r>
            <a:endParaRPr sz="2000">
              <a:solidFill>
                <a:srgbClr val="000000"/>
              </a:solidFill>
              <a:latin typeface="Avenir"/>
              <a:ea typeface="Avenir"/>
              <a:cs typeface="Avenir"/>
              <a:sym typeface="Avenir"/>
            </a:endParaRPr>
          </a:p>
          <a:p>
            <a:pPr marL="1371600" lvl="1" indent="-355600" algn="l" rtl="0">
              <a:spcBef>
                <a:spcPts val="0"/>
              </a:spcBef>
              <a:spcAft>
                <a:spcPts val="0"/>
              </a:spcAft>
              <a:buClr>
                <a:srgbClr val="000000"/>
              </a:buClr>
              <a:buSzPts val="2000"/>
              <a:buFont typeface="Avenir"/>
              <a:buAutoNum type="alphaLcPeriod"/>
            </a:pPr>
            <a:r>
              <a:rPr lang="en" sz="2000">
                <a:solidFill>
                  <a:srgbClr val="000000"/>
                </a:solidFill>
                <a:latin typeface="Avenir"/>
                <a:ea typeface="Avenir"/>
                <a:cs typeface="Avenir"/>
                <a:sym typeface="Avenir"/>
              </a:rPr>
              <a:t>11,250</a:t>
            </a:r>
            <a:endParaRPr sz="2000">
              <a:solidFill>
                <a:srgbClr val="000000"/>
              </a:solidFill>
              <a:latin typeface="Avenir"/>
              <a:ea typeface="Avenir"/>
              <a:cs typeface="Avenir"/>
              <a:sym typeface="Avenir"/>
            </a:endParaRPr>
          </a:p>
          <a:p>
            <a:pPr marL="914400" lvl="0" indent="0" algn="l" rtl="0">
              <a:spcBef>
                <a:spcPts val="1600"/>
              </a:spcBef>
              <a:spcAft>
                <a:spcPts val="0"/>
              </a:spcAft>
              <a:buNone/>
            </a:pPr>
            <a:endParaRPr sz="2000">
              <a:solidFill>
                <a:srgbClr val="000000"/>
              </a:solidFill>
              <a:latin typeface="Avenir"/>
              <a:ea typeface="Avenir"/>
              <a:cs typeface="Avenir"/>
              <a:sym typeface="Avenir"/>
            </a:endParaRPr>
          </a:p>
          <a:p>
            <a:pPr marL="457200" lvl="0" indent="-355600" algn="l" rtl="0">
              <a:spcBef>
                <a:spcPts val="0"/>
              </a:spcBef>
              <a:spcAft>
                <a:spcPts val="0"/>
              </a:spcAft>
              <a:buClr>
                <a:srgbClr val="000000"/>
              </a:buClr>
              <a:buSzPts val="2000"/>
              <a:buFont typeface="Avenir"/>
              <a:buAutoNum type="arabicPeriod"/>
            </a:pPr>
            <a:r>
              <a:rPr lang="en" sz="2000">
                <a:solidFill>
                  <a:srgbClr val="000000"/>
                </a:solidFill>
                <a:latin typeface="Avenir"/>
                <a:ea typeface="Avenir"/>
                <a:cs typeface="Avenir"/>
                <a:sym typeface="Avenir"/>
              </a:rPr>
              <a:t>Given that 1750=2•5•5•5•7, find all the factors of 1750</a:t>
            </a:r>
            <a:r>
              <a:rPr lang="en" sz="2000" baseline="30000">
                <a:solidFill>
                  <a:srgbClr val="000000"/>
                </a:solidFill>
                <a:latin typeface="Avenir"/>
                <a:ea typeface="Avenir"/>
                <a:cs typeface="Avenir"/>
                <a:sym typeface="Avenir"/>
              </a:rPr>
              <a:t>2</a:t>
            </a:r>
            <a:endParaRPr sz="2000" baseline="30000">
              <a:solidFill>
                <a:srgbClr val="000000"/>
              </a:solidFill>
              <a:latin typeface="Avenir"/>
              <a:ea typeface="Avenir"/>
              <a:cs typeface="Avenir"/>
              <a:sym typeface="Avenir"/>
            </a:endParaRPr>
          </a:p>
        </p:txBody>
      </p:sp>
      <p:sp>
        <p:nvSpPr>
          <p:cNvPr id="680" name="Google Shape;680;p103"/>
          <p:cNvSpPr txBox="1"/>
          <p:nvPr/>
        </p:nvSpPr>
        <p:spPr>
          <a:xfrm>
            <a:off x="230700" y="4247400"/>
            <a:ext cx="8682600" cy="777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Open Sans"/>
              <a:buAutoNum type="arabicPeriod"/>
            </a:pPr>
            <a:r>
              <a:rPr lang="en" sz="1200" dirty="0">
                <a:latin typeface="Arial" panose="020B0604020202020204" pitchFamily="34" charset="0"/>
                <a:ea typeface="Open Sans"/>
                <a:cs typeface="Arial" panose="020B0604020202020204" pitchFamily="34" charset="0"/>
                <a:sym typeface="Open Sans"/>
              </a:rPr>
              <a:t>From </a:t>
            </a:r>
            <a:r>
              <a:rPr lang="en" sz="1200" dirty="0" err="1">
                <a:latin typeface="Arial" panose="020B0604020202020204" pitchFamily="34" charset="0"/>
                <a:ea typeface="Open Sans"/>
                <a:cs typeface="Arial" panose="020B0604020202020204" pitchFamily="34" charset="0"/>
                <a:sym typeface="Open Sans"/>
              </a:rPr>
              <a:t>Billstein</a:t>
            </a:r>
            <a:r>
              <a:rPr lang="en" sz="1200" dirty="0">
                <a:latin typeface="Arial" panose="020B0604020202020204" pitchFamily="34" charset="0"/>
                <a:ea typeface="Open Sans"/>
                <a:cs typeface="Arial" panose="020B0604020202020204" pitchFamily="34" charset="0"/>
                <a:sym typeface="Open Sans"/>
              </a:rPr>
              <a:t>, R., Libeskind, S.,  &amp; Lott, J. W.  (2007) A Problem Solving Approach to Mathematics for Elementary School Teachers (9th ed.). Boston: Pearson.</a:t>
            </a:r>
            <a:endParaRPr sz="1200" dirty="0">
              <a:latin typeface="Arial" panose="020B0604020202020204" pitchFamily="34" charset="0"/>
              <a:ea typeface="Open Sans"/>
              <a:cs typeface="Arial" panose="020B0604020202020204" pitchFamily="34" charset="0"/>
              <a:sym typeface="Open Sans"/>
            </a:endParaRPr>
          </a:p>
          <a:p>
            <a:pPr marL="457200" lvl="0" indent="-304800" algn="l" rtl="0">
              <a:spcBef>
                <a:spcPts val="0"/>
              </a:spcBef>
              <a:spcAft>
                <a:spcPts val="0"/>
              </a:spcAft>
              <a:buSzPts val="1200"/>
              <a:buFont typeface="Open Sans"/>
              <a:buAutoNum type="arabicPeriod"/>
            </a:pPr>
            <a:r>
              <a:rPr lang="en" sz="1200" dirty="0">
                <a:latin typeface="Arial" panose="020B0604020202020204" pitchFamily="34" charset="0"/>
                <a:ea typeface="Open Sans"/>
                <a:cs typeface="Arial" panose="020B0604020202020204" pitchFamily="34" charset="0"/>
                <a:sym typeface="Open Sans"/>
              </a:rPr>
              <a:t>From Lim, K. H. (2009). Provoking intellectual need. Mathematics Teaching in the Middle School, 15(2), 92-99.</a:t>
            </a:r>
            <a:endParaRPr sz="1200" dirty="0">
              <a:latin typeface="Arial" panose="020B0604020202020204" pitchFamily="34" charset="0"/>
              <a:ea typeface="Open Sans"/>
              <a:cs typeface="Arial" panose="020B0604020202020204" pitchFamily="34" charset="0"/>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Intellectual Need Tasks</a:t>
            </a:r>
            <a:endParaRPr dirty="0"/>
          </a:p>
        </p:txBody>
      </p:sp>
      <p:sp>
        <p:nvSpPr>
          <p:cNvPr id="686" name="Google Shape;686;p10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57150" marR="0" lvl="0" indent="0" algn="l" rtl="0">
              <a:lnSpc>
                <a:spcPct val="115000"/>
              </a:lnSpc>
              <a:spcBef>
                <a:spcPts val="0"/>
              </a:spcBef>
              <a:spcAft>
                <a:spcPts val="0"/>
              </a:spcAft>
              <a:buNone/>
            </a:pPr>
            <a:r>
              <a:rPr lang="en" sz="2000">
                <a:solidFill>
                  <a:srgbClr val="000000"/>
                </a:solidFill>
                <a:latin typeface="Avenir"/>
                <a:ea typeface="Avenir"/>
                <a:cs typeface="Avenir"/>
                <a:sym typeface="Avenir"/>
              </a:rPr>
              <a:t>3. Consider these four products of numbers:</a:t>
            </a:r>
            <a:endParaRPr sz="2000">
              <a:solidFill>
                <a:srgbClr val="000000"/>
              </a:solidFill>
              <a:latin typeface="Avenir"/>
              <a:ea typeface="Avenir"/>
              <a:cs typeface="Avenir"/>
              <a:sym typeface="Avenir"/>
            </a:endParaRPr>
          </a:p>
          <a:p>
            <a:pPr marL="1143000" marR="0" lvl="1" indent="-355600" algn="l" rtl="0">
              <a:lnSpc>
                <a:spcPct val="115000"/>
              </a:lnSpc>
              <a:spcBef>
                <a:spcPts val="1600"/>
              </a:spcBef>
              <a:spcAft>
                <a:spcPts val="0"/>
              </a:spcAft>
              <a:buClr>
                <a:srgbClr val="000000"/>
              </a:buClr>
              <a:buSzPts val="2000"/>
              <a:buFont typeface="Avenir"/>
              <a:buAutoNum type="alphaLcPeriod"/>
            </a:pPr>
            <a:r>
              <a:rPr lang="en" sz="2000">
                <a:solidFill>
                  <a:srgbClr val="000000"/>
                </a:solidFill>
                <a:latin typeface="Avenir"/>
                <a:ea typeface="Avenir"/>
                <a:cs typeface="Avenir"/>
                <a:sym typeface="Avenir"/>
              </a:rPr>
              <a:t>5</a:t>
            </a:r>
            <a:r>
              <a:rPr lang="en" sz="2000" baseline="30000">
                <a:solidFill>
                  <a:srgbClr val="000000"/>
                </a:solidFill>
                <a:latin typeface="Avenir"/>
                <a:ea typeface="Avenir"/>
                <a:cs typeface="Avenir"/>
                <a:sym typeface="Avenir"/>
              </a:rPr>
              <a:t>2</a:t>
            </a:r>
            <a:r>
              <a:rPr lang="en" sz="2000">
                <a:solidFill>
                  <a:srgbClr val="000000"/>
                </a:solidFill>
                <a:latin typeface="Avenir"/>
                <a:ea typeface="Avenir"/>
                <a:cs typeface="Avenir"/>
                <a:sym typeface="Avenir"/>
              </a:rPr>
              <a:t>•6•11</a:t>
            </a:r>
            <a:r>
              <a:rPr lang="en" sz="2000" baseline="30000">
                <a:solidFill>
                  <a:srgbClr val="000000"/>
                </a:solidFill>
                <a:latin typeface="Avenir"/>
                <a:ea typeface="Avenir"/>
                <a:cs typeface="Avenir"/>
                <a:sym typeface="Avenir"/>
              </a:rPr>
              <a:t>87</a:t>
            </a:r>
            <a:r>
              <a:rPr lang="en" sz="2000">
                <a:solidFill>
                  <a:srgbClr val="000000"/>
                </a:solidFill>
                <a:latin typeface="Avenir"/>
                <a:ea typeface="Avenir"/>
                <a:cs typeface="Avenir"/>
                <a:sym typeface="Avenir"/>
              </a:rPr>
              <a:t>•96</a:t>
            </a:r>
            <a:endParaRPr sz="2000">
              <a:solidFill>
                <a:srgbClr val="000000"/>
              </a:solidFill>
              <a:latin typeface="Avenir"/>
              <a:ea typeface="Avenir"/>
              <a:cs typeface="Avenir"/>
              <a:sym typeface="Avenir"/>
            </a:endParaRPr>
          </a:p>
          <a:p>
            <a:pPr marL="1143000" marR="0" lvl="1" indent="-355600" algn="l" rtl="0">
              <a:lnSpc>
                <a:spcPct val="115000"/>
              </a:lnSpc>
              <a:spcBef>
                <a:spcPts val="0"/>
              </a:spcBef>
              <a:spcAft>
                <a:spcPts val="0"/>
              </a:spcAft>
              <a:buClr>
                <a:srgbClr val="000000"/>
              </a:buClr>
              <a:buSzPts val="2000"/>
              <a:buFont typeface="Avenir"/>
              <a:buAutoNum type="alphaLcPeriod"/>
            </a:pPr>
            <a:r>
              <a:rPr lang="en" sz="2000">
                <a:solidFill>
                  <a:srgbClr val="000000"/>
                </a:solidFill>
                <a:latin typeface="Avenir"/>
                <a:ea typeface="Avenir"/>
                <a:cs typeface="Avenir"/>
                <a:sym typeface="Avenir"/>
              </a:rPr>
              <a:t>3•11</a:t>
            </a:r>
            <a:r>
              <a:rPr lang="en" sz="2000" baseline="30000">
                <a:solidFill>
                  <a:srgbClr val="000000"/>
                </a:solidFill>
                <a:latin typeface="Avenir"/>
                <a:ea typeface="Avenir"/>
                <a:cs typeface="Avenir"/>
                <a:sym typeface="Avenir"/>
              </a:rPr>
              <a:t>85</a:t>
            </a:r>
            <a:r>
              <a:rPr lang="en" sz="2000">
                <a:solidFill>
                  <a:srgbClr val="000000"/>
                </a:solidFill>
                <a:latin typeface="Avenir"/>
                <a:ea typeface="Avenir"/>
                <a:cs typeface="Avenir"/>
                <a:sym typeface="Avenir"/>
              </a:rPr>
              <a:t>•25•44</a:t>
            </a:r>
            <a:r>
              <a:rPr lang="en" sz="2000" baseline="30000">
                <a:solidFill>
                  <a:srgbClr val="000000"/>
                </a:solidFill>
                <a:latin typeface="Avenir"/>
                <a:ea typeface="Avenir"/>
                <a:cs typeface="Avenir"/>
                <a:sym typeface="Avenir"/>
              </a:rPr>
              <a:t>2</a:t>
            </a:r>
            <a:endParaRPr sz="2000">
              <a:solidFill>
                <a:srgbClr val="000000"/>
              </a:solidFill>
              <a:latin typeface="Avenir"/>
              <a:ea typeface="Avenir"/>
              <a:cs typeface="Avenir"/>
              <a:sym typeface="Avenir"/>
            </a:endParaRPr>
          </a:p>
          <a:p>
            <a:pPr marL="1143000" marR="0" lvl="1" indent="-355600" algn="l" rtl="0">
              <a:lnSpc>
                <a:spcPct val="115000"/>
              </a:lnSpc>
              <a:spcBef>
                <a:spcPts val="0"/>
              </a:spcBef>
              <a:spcAft>
                <a:spcPts val="0"/>
              </a:spcAft>
              <a:buClr>
                <a:srgbClr val="000000"/>
              </a:buClr>
              <a:buSzPts val="2000"/>
              <a:buFont typeface="Avenir"/>
              <a:buAutoNum type="alphaLcPeriod"/>
            </a:pPr>
            <a:r>
              <a:rPr lang="en" sz="2000">
                <a:solidFill>
                  <a:srgbClr val="000000"/>
                </a:solidFill>
                <a:latin typeface="Avenir"/>
                <a:ea typeface="Avenir"/>
                <a:cs typeface="Avenir"/>
                <a:sym typeface="Avenir"/>
              </a:rPr>
              <a:t>11</a:t>
            </a:r>
            <a:r>
              <a:rPr lang="en" sz="2000" baseline="30000">
                <a:solidFill>
                  <a:srgbClr val="000000"/>
                </a:solidFill>
                <a:latin typeface="Avenir"/>
                <a:ea typeface="Avenir"/>
                <a:cs typeface="Avenir"/>
                <a:sym typeface="Avenir"/>
              </a:rPr>
              <a:t>86</a:t>
            </a:r>
            <a:r>
              <a:rPr lang="en" sz="2000">
                <a:solidFill>
                  <a:srgbClr val="000000"/>
                </a:solidFill>
                <a:latin typeface="Avenir"/>
                <a:ea typeface="Avenir"/>
                <a:cs typeface="Avenir"/>
                <a:sym typeface="Avenir"/>
              </a:rPr>
              <a:t>•12</a:t>
            </a:r>
            <a:r>
              <a:rPr lang="en" sz="2000" baseline="30000">
                <a:solidFill>
                  <a:srgbClr val="000000"/>
                </a:solidFill>
                <a:latin typeface="Avenir"/>
                <a:ea typeface="Avenir"/>
                <a:cs typeface="Avenir"/>
                <a:sym typeface="Avenir"/>
              </a:rPr>
              <a:t>2</a:t>
            </a:r>
            <a:r>
              <a:rPr lang="en" sz="2000">
                <a:solidFill>
                  <a:srgbClr val="000000"/>
                </a:solidFill>
                <a:latin typeface="Avenir"/>
                <a:ea typeface="Avenir"/>
                <a:cs typeface="Avenir"/>
                <a:sym typeface="Avenir"/>
              </a:rPr>
              <a:t>•20•55</a:t>
            </a:r>
            <a:endParaRPr sz="2000">
              <a:solidFill>
                <a:srgbClr val="000000"/>
              </a:solidFill>
              <a:latin typeface="Avenir"/>
              <a:ea typeface="Avenir"/>
              <a:cs typeface="Avenir"/>
              <a:sym typeface="Avenir"/>
            </a:endParaRPr>
          </a:p>
          <a:p>
            <a:pPr marL="1143000" marR="0" lvl="1" indent="-355600" algn="l" rtl="0">
              <a:lnSpc>
                <a:spcPct val="115000"/>
              </a:lnSpc>
              <a:spcBef>
                <a:spcPts val="0"/>
              </a:spcBef>
              <a:spcAft>
                <a:spcPts val="0"/>
              </a:spcAft>
              <a:buClr>
                <a:srgbClr val="000000"/>
              </a:buClr>
              <a:buSzPts val="2000"/>
              <a:buFont typeface="Avenir"/>
              <a:buAutoNum type="alphaLcPeriod"/>
            </a:pPr>
            <a:r>
              <a:rPr lang="en" sz="2000">
                <a:solidFill>
                  <a:srgbClr val="000000"/>
                </a:solidFill>
                <a:latin typeface="Avenir"/>
                <a:ea typeface="Avenir"/>
                <a:cs typeface="Avenir"/>
                <a:sym typeface="Avenir"/>
              </a:rPr>
              <a:t>10</a:t>
            </a:r>
            <a:r>
              <a:rPr lang="en" sz="2000" baseline="30000">
                <a:solidFill>
                  <a:srgbClr val="000000"/>
                </a:solidFill>
                <a:latin typeface="Avenir"/>
                <a:ea typeface="Avenir"/>
                <a:cs typeface="Avenir"/>
                <a:sym typeface="Avenir"/>
              </a:rPr>
              <a:t>2</a:t>
            </a:r>
            <a:r>
              <a:rPr lang="en" sz="2000">
                <a:solidFill>
                  <a:srgbClr val="000000"/>
                </a:solidFill>
                <a:latin typeface="Avenir"/>
                <a:ea typeface="Avenir"/>
                <a:cs typeface="Avenir"/>
                <a:sym typeface="Avenir"/>
              </a:rPr>
              <a:t>•11</a:t>
            </a:r>
            <a:r>
              <a:rPr lang="en" sz="2000" baseline="30000">
                <a:solidFill>
                  <a:srgbClr val="000000"/>
                </a:solidFill>
                <a:latin typeface="Avenir"/>
                <a:ea typeface="Avenir"/>
                <a:cs typeface="Avenir"/>
                <a:sym typeface="Avenir"/>
              </a:rPr>
              <a:t>84</a:t>
            </a:r>
            <a:r>
              <a:rPr lang="en" sz="2000">
                <a:solidFill>
                  <a:srgbClr val="000000"/>
                </a:solidFill>
                <a:latin typeface="Avenir"/>
                <a:ea typeface="Avenir"/>
                <a:cs typeface="Avenir"/>
                <a:sym typeface="Avenir"/>
              </a:rPr>
              <a:t>•22</a:t>
            </a:r>
            <a:r>
              <a:rPr lang="en" sz="2000" baseline="30000">
                <a:solidFill>
                  <a:srgbClr val="000000"/>
                </a:solidFill>
                <a:latin typeface="Avenir"/>
                <a:ea typeface="Avenir"/>
                <a:cs typeface="Avenir"/>
                <a:sym typeface="Avenir"/>
              </a:rPr>
              <a:t>2</a:t>
            </a:r>
            <a:r>
              <a:rPr lang="en" sz="2000">
                <a:solidFill>
                  <a:srgbClr val="000000"/>
                </a:solidFill>
                <a:latin typeface="Avenir"/>
                <a:ea typeface="Avenir"/>
                <a:cs typeface="Avenir"/>
                <a:sym typeface="Avenir"/>
              </a:rPr>
              <a:t>•33</a:t>
            </a:r>
            <a:endParaRPr sz="2000">
              <a:solidFill>
                <a:srgbClr val="000000"/>
              </a:solidFill>
              <a:latin typeface="Avenir"/>
              <a:ea typeface="Avenir"/>
              <a:cs typeface="Avenir"/>
              <a:sym typeface="Avenir"/>
            </a:endParaRPr>
          </a:p>
          <a:p>
            <a:pPr marL="0" lvl="0" indent="0" algn="l" rtl="0">
              <a:spcBef>
                <a:spcPts val="1600"/>
              </a:spcBef>
              <a:spcAft>
                <a:spcPts val="1600"/>
              </a:spcAft>
              <a:buNone/>
            </a:pPr>
            <a:r>
              <a:rPr lang="en" sz="2000">
                <a:solidFill>
                  <a:srgbClr val="000000"/>
                </a:solidFill>
                <a:latin typeface="Avenir"/>
                <a:ea typeface="Avenir"/>
                <a:cs typeface="Avenir"/>
                <a:sym typeface="Avenir"/>
              </a:rPr>
              <a:t>4. Identify those products that have the same value</a:t>
            </a:r>
            <a:r>
              <a:rPr lang="en" sz="2000" baseline="30000">
                <a:solidFill>
                  <a:srgbClr val="000000"/>
                </a:solidFill>
                <a:latin typeface="Avenir"/>
                <a:ea typeface="Avenir"/>
                <a:cs typeface="Avenir"/>
                <a:sym typeface="Avenir"/>
              </a:rPr>
              <a:t>3</a:t>
            </a:r>
            <a:endParaRPr sz="2000" baseline="30000">
              <a:solidFill>
                <a:srgbClr val="000000"/>
              </a:solidFill>
              <a:latin typeface="Avenir"/>
              <a:ea typeface="Avenir"/>
              <a:cs typeface="Avenir"/>
              <a:sym typeface="Avenir"/>
            </a:endParaRPr>
          </a:p>
        </p:txBody>
      </p:sp>
      <p:sp>
        <p:nvSpPr>
          <p:cNvPr id="687" name="Google Shape;687;p104"/>
          <p:cNvSpPr txBox="1"/>
          <p:nvPr/>
        </p:nvSpPr>
        <p:spPr>
          <a:xfrm>
            <a:off x="396625" y="4682925"/>
            <a:ext cx="86826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Arial" panose="020B0604020202020204" pitchFamily="34" charset="0"/>
                <a:ea typeface="Open Sans"/>
                <a:cs typeface="Arial" panose="020B0604020202020204" pitchFamily="34" charset="0"/>
                <a:sym typeface="Open Sans"/>
              </a:rPr>
              <a:t>3. Task from Lim, K. H. (2009). Provoking intellectual need. Mathematics Teaching in the Middle School, 15(2), 92-99.</a:t>
            </a:r>
            <a:endParaRPr sz="1200" dirty="0">
              <a:latin typeface="Arial" panose="020B0604020202020204" pitchFamily="34" charset="0"/>
              <a:ea typeface="Open Sans"/>
              <a:cs typeface="Arial" panose="020B0604020202020204" pitchFamily="34" charset="0"/>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Theory of Intellectual Need</a:t>
            </a:r>
            <a:r>
              <a:rPr lang="en" baseline="30000" dirty="0">
                <a:solidFill>
                  <a:srgbClr val="000000"/>
                </a:solidFill>
              </a:rPr>
              <a:t>4</a:t>
            </a:r>
            <a:endParaRPr baseline="30000" dirty="0">
              <a:solidFill>
                <a:srgbClr val="000000"/>
              </a:solidFill>
            </a:endParaRPr>
          </a:p>
        </p:txBody>
      </p:sp>
      <p:sp>
        <p:nvSpPr>
          <p:cNvPr id="693" name="Google Shape;693;p10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venir"/>
                <a:ea typeface="Avenir"/>
                <a:cs typeface="Avenir"/>
                <a:sym typeface="Avenir"/>
              </a:rPr>
              <a:t>An internal drive experienced by a learner to solve a problem		</a:t>
            </a:r>
            <a:endParaRPr>
              <a:solidFill>
                <a:srgbClr val="000000"/>
              </a:solidFill>
              <a:latin typeface="Avenir"/>
              <a:ea typeface="Avenir"/>
              <a:cs typeface="Avenir"/>
              <a:sym typeface="Avenir"/>
            </a:endParaRPr>
          </a:p>
          <a:p>
            <a:pPr marL="0" lvl="0" indent="0" algn="l" rtl="0">
              <a:spcBef>
                <a:spcPts val="1600"/>
              </a:spcBef>
              <a:spcAft>
                <a:spcPts val="0"/>
              </a:spcAft>
              <a:buNone/>
            </a:pPr>
            <a:r>
              <a:rPr lang="en">
                <a:solidFill>
                  <a:srgbClr val="000000"/>
                </a:solidFill>
                <a:latin typeface="Avenir"/>
                <a:ea typeface="Avenir"/>
                <a:cs typeface="Avenir"/>
                <a:sym typeface="Avenir"/>
              </a:rPr>
              <a:t>Students are most likely to learn when they see an intellectual need (rather than a social or economic need) for what we intend to teach them.</a:t>
            </a:r>
            <a:endParaRPr>
              <a:solidFill>
                <a:srgbClr val="000000"/>
              </a:solidFill>
              <a:latin typeface="Avenir"/>
              <a:ea typeface="Avenir"/>
              <a:cs typeface="Avenir"/>
              <a:sym typeface="Avenir"/>
            </a:endParaRPr>
          </a:p>
          <a:p>
            <a:pPr marL="0" lvl="0" indent="0" algn="l" rtl="0">
              <a:spcBef>
                <a:spcPts val="1600"/>
              </a:spcBef>
              <a:spcAft>
                <a:spcPts val="1600"/>
              </a:spcAft>
              <a:buNone/>
            </a:pPr>
            <a:r>
              <a:rPr lang="en">
                <a:solidFill>
                  <a:srgbClr val="000000"/>
                </a:solidFill>
                <a:latin typeface="Avenir"/>
                <a:ea typeface="Avenir"/>
                <a:cs typeface="Avenir"/>
                <a:sym typeface="Avenir"/>
              </a:rPr>
              <a:t>“When students encounter a problematic situation because of the limitation of their existing knowledge, they will most likely experience an internal desire to resolve the situation; the resolution may lead to modification of their existing knowledge or construction of new knowledge.”</a:t>
            </a:r>
            <a:endParaRPr>
              <a:latin typeface="Avenir"/>
              <a:ea typeface="Avenir"/>
              <a:cs typeface="Avenir"/>
              <a:sym typeface="Avenir"/>
            </a:endParaRPr>
          </a:p>
        </p:txBody>
      </p:sp>
      <p:sp>
        <p:nvSpPr>
          <p:cNvPr id="694" name="Google Shape;694;p105"/>
          <p:cNvSpPr txBox="1"/>
          <p:nvPr/>
        </p:nvSpPr>
        <p:spPr>
          <a:xfrm>
            <a:off x="396625" y="4682925"/>
            <a:ext cx="86826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Arial" panose="020B0604020202020204" pitchFamily="34" charset="0"/>
                <a:ea typeface="Open Sans"/>
                <a:cs typeface="Arial" panose="020B0604020202020204" pitchFamily="34" charset="0"/>
                <a:sym typeface="Open Sans"/>
              </a:rPr>
              <a:t>4. Adapted from Lim, K. H. (2009). Provoking intellectual need. Mathematics Teaching in the Middle School, 15(2), 92-99.</a:t>
            </a:r>
            <a:endParaRPr sz="1200" dirty="0">
              <a:latin typeface="Arial" panose="020B0604020202020204" pitchFamily="34" charset="0"/>
              <a:ea typeface="Open Sans"/>
              <a:cs typeface="Arial" panose="020B0604020202020204" pitchFamily="34" charset="0"/>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Designing Intellectual Need Tasks</a:t>
            </a:r>
            <a:endParaRPr dirty="0"/>
          </a:p>
        </p:txBody>
      </p:sp>
      <p:sp>
        <p:nvSpPr>
          <p:cNvPr id="700" name="Google Shape;700;p106"/>
          <p:cNvSpPr txBox="1">
            <a:spLocks noGrp="1"/>
          </p:cNvSpPr>
          <p:nvPr>
            <p:ph type="body" idx="1"/>
          </p:nvPr>
        </p:nvSpPr>
        <p:spPr>
          <a:xfrm>
            <a:off x="311700" y="1266325"/>
            <a:ext cx="5754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00"/>
                </a:solidFill>
                <a:latin typeface="Times New Roman"/>
                <a:ea typeface="Times New Roman"/>
                <a:cs typeface="Times New Roman"/>
                <a:sym typeface="Times New Roman"/>
              </a:rPr>
              <a:t>The Opportunity rover is powered by solar cells. As it travels across the Martian surface, it kicks up dust, which accumulates on its solar cells. The amount of dust that it kicks up depended on the composition of the surface it was traveling over. Scientists have mapped out a 100-km path for the rover to follow and have collected satellite data about the composition of the Martian surface at various points along the route. </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rgbClr val="000000"/>
                </a:solidFill>
                <a:latin typeface="Times New Roman"/>
                <a:ea typeface="Times New Roman"/>
                <a:cs typeface="Times New Roman"/>
                <a:sym typeface="Times New Roman"/>
              </a:rPr>
              <a:t>Based on the table, approximate the amount of dust accumulated </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rgbClr val="000000"/>
                </a:solidFill>
                <a:latin typeface="Times New Roman"/>
                <a:ea typeface="Times New Roman"/>
                <a:cs typeface="Times New Roman"/>
                <a:sym typeface="Times New Roman"/>
              </a:rPr>
              <a:t>on the rover’s solar panels:</a:t>
            </a:r>
            <a:endParaRPr sz="1200">
              <a:solidFill>
                <a:srgbClr val="000000"/>
              </a:solidFill>
              <a:latin typeface="Times New Roman"/>
              <a:ea typeface="Times New Roman"/>
              <a:cs typeface="Times New Roman"/>
              <a:sym typeface="Times New Roman"/>
            </a:endParaRPr>
          </a:p>
          <a:p>
            <a:pPr marL="457200" lvl="0" indent="-298450" algn="l" rtl="0">
              <a:spcBef>
                <a:spcPts val="0"/>
              </a:spcBef>
              <a:spcAft>
                <a:spcPts val="0"/>
              </a:spcAft>
              <a:buClr>
                <a:srgbClr val="000000"/>
              </a:buClr>
              <a:buSzPts val="1100"/>
              <a:buFont typeface="Arial"/>
              <a:buAutoNum type="alphaUcPeriod"/>
            </a:pPr>
            <a:r>
              <a:rPr lang="en" sz="1100">
                <a:solidFill>
                  <a:srgbClr val="000000"/>
                </a:solidFill>
                <a:latin typeface="Arial"/>
                <a:ea typeface="Arial"/>
                <a:cs typeface="Arial"/>
                <a:sym typeface="Arial"/>
              </a:rPr>
              <a:t>16.5 mg</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AutoNum type="alphaUcPeriod"/>
            </a:pPr>
            <a:r>
              <a:rPr lang="en" sz="1100">
                <a:solidFill>
                  <a:srgbClr val="000000"/>
                </a:solidFill>
                <a:latin typeface="Arial"/>
                <a:ea typeface="Arial"/>
                <a:cs typeface="Arial"/>
                <a:sym typeface="Arial"/>
              </a:rPr>
              <a:t>15.5 mg</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AutoNum type="alphaUcPeriod"/>
            </a:pPr>
            <a:r>
              <a:rPr lang="en" sz="1100">
                <a:solidFill>
                  <a:srgbClr val="000000"/>
                </a:solidFill>
                <a:latin typeface="Arial"/>
                <a:ea typeface="Arial"/>
                <a:cs typeface="Arial"/>
                <a:sym typeface="Arial"/>
              </a:rPr>
              <a:t>10.5 mg</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AutoNum type="alphaUcPeriod"/>
            </a:pPr>
            <a:r>
              <a:rPr lang="en" sz="1100">
                <a:solidFill>
                  <a:srgbClr val="000000"/>
                </a:solidFill>
                <a:latin typeface="Arial"/>
                <a:ea typeface="Arial"/>
                <a:cs typeface="Arial"/>
                <a:sym typeface="Arial"/>
              </a:rPr>
              <a:t>310 mg</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AutoNum type="alphaUcPeriod"/>
            </a:pPr>
            <a:r>
              <a:rPr lang="en" sz="1100">
                <a:solidFill>
                  <a:srgbClr val="000000"/>
                </a:solidFill>
                <a:latin typeface="Arial"/>
                <a:ea typeface="Arial"/>
                <a:cs typeface="Arial"/>
                <a:sym typeface="Arial"/>
              </a:rPr>
              <a:t>210 mg</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AutoNum type="alphaUcPeriod"/>
            </a:pPr>
            <a:r>
              <a:rPr lang="en" sz="1100">
                <a:solidFill>
                  <a:srgbClr val="000000"/>
                </a:solidFill>
                <a:latin typeface="Arial"/>
                <a:ea typeface="Arial"/>
                <a:cs typeface="Arial"/>
                <a:sym typeface="Arial"/>
              </a:rPr>
              <a:t>330 mg</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AutoNum type="alphaUcPeriod"/>
            </a:pPr>
            <a:r>
              <a:rPr lang="en" sz="1100">
                <a:solidFill>
                  <a:srgbClr val="000000"/>
                </a:solidFill>
                <a:latin typeface="Arial"/>
                <a:ea typeface="Arial"/>
                <a:cs typeface="Arial"/>
                <a:sym typeface="Arial"/>
              </a:rPr>
              <a:t>Other</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graphicFrame>
        <p:nvGraphicFramePr>
          <p:cNvPr id="701" name="Google Shape;701;p106"/>
          <p:cNvGraphicFramePr/>
          <p:nvPr/>
        </p:nvGraphicFramePr>
        <p:xfrm>
          <a:off x="4665425" y="2647950"/>
          <a:ext cx="4074025" cy="1813179"/>
        </p:xfrm>
        <a:graphic>
          <a:graphicData uri="http://schemas.openxmlformats.org/drawingml/2006/table">
            <a:tbl>
              <a:tblPr>
                <a:noFill/>
                <a:tableStyleId>{806D8D7C-60A0-41B4-A704-A67D88E7BF95}</a:tableStyleId>
              </a:tblPr>
              <a:tblGrid>
                <a:gridCol w="1403800">
                  <a:extLst>
                    <a:ext uri="{9D8B030D-6E8A-4147-A177-3AD203B41FA5}">
                      <a16:colId xmlns:a16="http://schemas.microsoft.com/office/drawing/2014/main" val="20000"/>
                    </a:ext>
                  </a:extLst>
                </a:gridCol>
                <a:gridCol w="1212375">
                  <a:extLst>
                    <a:ext uri="{9D8B030D-6E8A-4147-A177-3AD203B41FA5}">
                      <a16:colId xmlns:a16="http://schemas.microsoft.com/office/drawing/2014/main" val="20001"/>
                    </a:ext>
                  </a:extLst>
                </a:gridCol>
                <a:gridCol w="1457850">
                  <a:extLst>
                    <a:ext uri="{9D8B030D-6E8A-4147-A177-3AD203B41FA5}">
                      <a16:colId xmlns:a16="http://schemas.microsoft.com/office/drawing/2014/main" val="20002"/>
                    </a:ext>
                  </a:extLst>
                </a:gridCol>
              </a:tblGrid>
              <a:tr h="352425">
                <a:tc>
                  <a:txBody>
                    <a:bodyPr/>
                    <a:lstStyle/>
                    <a:p>
                      <a:pPr marL="0" lvl="0" indent="0" algn="ctr" rtl="0">
                        <a:lnSpc>
                          <a:spcPct val="115000"/>
                        </a:lnSpc>
                        <a:spcBef>
                          <a:spcPts val="0"/>
                        </a:spcBef>
                        <a:spcAft>
                          <a:spcPts val="0"/>
                        </a:spcAft>
                        <a:buNone/>
                      </a:pPr>
                      <a:r>
                        <a:rPr lang="en" sz="1200"/>
                        <a:t>Composition</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Position along path (km)</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Amount of dust per distance traveled (mg/km)</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 sz="1200"/>
                        <a:t>Very sandy</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0</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6</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ctr" rtl="0">
                        <a:lnSpc>
                          <a:spcPct val="115000"/>
                        </a:lnSpc>
                        <a:spcBef>
                          <a:spcPts val="0"/>
                        </a:spcBef>
                        <a:spcAft>
                          <a:spcPts val="0"/>
                        </a:spcAft>
                        <a:buNone/>
                      </a:pPr>
                      <a:r>
                        <a:rPr lang="en" sz="1200"/>
                        <a:t>Moderately sandy</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20</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3.5</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 sz="1200"/>
                        <a:t>Slightly sandy</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40</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2.5</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ctr" rtl="0">
                        <a:lnSpc>
                          <a:spcPct val="115000"/>
                        </a:lnSpc>
                        <a:spcBef>
                          <a:spcPts val="0"/>
                        </a:spcBef>
                        <a:spcAft>
                          <a:spcPts val="0"/>
                        </a:spcAft>
                        <a:buNone/>
                      </a:pPr>
                      <a:r>
                        <a:rPr lang="en" sz="1200"/>
                        <a:t>Slightly rocky</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60</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2</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ctr" rtl="0">
                        <a:lnSpc>
                          <a:spcPct val="115000"/>
                        </a:lnSpc>
                        <a:spcBef>
                          <a:spcPts val="0"/>
                        </a:spcBef>
                        <a:spcAft>
                          <a:spcPts val="0"/>
                        </a:spcAft>
                        <a:buNone/>
                      </a:pPr>
                      <a:r>
                        <a:rPr lang="en" sz="1200"/>
                        <a:t>Moderately rocky</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80</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1.5</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ctr" rtl="0">
                        <a:lnSpc>
                          <a:spcPct val="115000"/>
                        </a:lnSpc>
                        <a:spcBef>
                          <a:spcPts val="0"/>
                        </a:spcBef>
                        <a:spcAft>
                          <a:spcPts val="0"/>
                        </a:spcAft>
                        <a:buNone/>
                      </a:pPr>
                      <a:r>
                        <a:rPr lang="en" sz="1200"/>
                        <a:t>Very rocky</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100</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200"/>
                        <a:t>1</a:t>
                      </a:r>
                      <a:endParaRPr sz="1200"/>
                    </a:p>
                  </a:txBody>
                  <a:tcPr marL="91425" marR="9142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702" name="Google Shape;702;p106"/>
          <p:cNvPicPr preferRelativeResize="0"/>
          <p:nvPr/>
        </p:nvPicPr>
        <p:blipFill>
          <a:blip r:embed="rId3">
            <a:alphaModFix/>
          </a:blip>
          <a:stretch>
            <a:fillRect/>
          </a:stretch>
        </p:blipFill>
        <p:spPr>
          <a:xfrm>
            <a:off x="6440775" y="562125"/>
            <a:ext cx="2288125" cy="17161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CVP Intellectual Need Videos</a:t>
            </a:r>
            <a:endParaRPr dirty="0"/>
          </a:p>
        </p:txBody>
      </p:sp>
      <p:sp>
        <p:nvSpPr>
          <p:cNvPr id="708" name="Google Shape;708;p107"/>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dirty="0">
                <a:solidFill>
                  <a:srgbClr val="000000"/>
                </a:solidFill>
              </a:rPr>
              <a:t>What is the task?</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What concept(s) are needed for completing the task?</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How does students’ activity demonstrate and/or provoke intellectual need? </a:t>
            </a:r>
            <a:endParaRPr dirty="0">
              <a:solidFill>
                <a:srgbClr val="000000"/>
              </a:solidFill>
            </a:endParaRPr>
          </a:p>
        </p:txBody>
      </p:sp>
      <p:pic>
        <p:nvPicPr>
          <p:cNvPr id="709" name="Google Shape;709;p107"/>
          <p:cNvPicPr preferRelativeResize="0"/>
          <p:nvPr/>
        </p:nvPicPr>
        <p:blipFill>
          <a:blip r:embed="rId3">
            <a:alphaModFix/>
          </a:blip>
          <a:stretch>
            <a:fillRect/>
          </a:stretch>
        </p:blipFill>
        <p:spPr>
          <a:xfrm>
            <a:off x="3360300" y="1304825"/>
            <a:ext cx="5631298" cy="316760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108" title="rsintro Video 0">
            <a:hlinkClick r:id="rId3"/>
          </p:cNvPr>
          <p:cNvPicPr preferRelativeResize="0"/>
          <p:nvPr/>
        </p:nvPicPr>
        <p:blipFill>
          <a:blip r:embed="rId4">
            <a:alphaModFix/>
          </a:blip>
          <a:stretch>
            <a:fillRect/>
          </a:stretch>
        </p:blipFill>
        <p:spPr>
          <a:xfrm>
            <a:off x="1046500" y="0"/>
            <a:ext cx="6858000" cy="5143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0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CVP Intellectual Need Videos</a:t>
            </a:r>
            <a:endParaRPr dirty="0"/>
          </a:p>
        </p:txBody>
      </p:sp>
      <p:sp>
        <p:nvSpPr>
          <p:cNvPr id="721" name="Google Shape;721;p109"/>
          <p:cNvSpPr txBox="1">
            <a:spLocks noGrp="1"/>
          </p:cNvSpPr>
          <p:nvPr>
            <p:ph type="body" idx="1"/>
          </p:nvPr>
        </p:nvSpPr>
        <p:spPr>
          <a:xfrm>
            <a:off x="311700" y="1266175"/>
            <a:ext cx="28962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dirty="0">
                <a:solidFill>
                  <a:srgbClr val="000000"/>
                </a:solidFill>
              </a:rPr>
              <a:t>What is the task?</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What concept(s) are needed for completing the task?</a:t>
            </a:r>
            <a:endParaRPr dirty="0">
              <a:solidFill>
                <a:srgbClr val="000000"/>
              </a:solidFill>
            </a:endParaRPr>
          </a:p>
          <a:p>
            <a:pPr marL="457200" lvl="0" indent="-317500" algn="l" rtl="0">
              <a:spcBef>
                <a:spcPts val="0"/>
              </a:spcBef>
              <a:spcAft>
                <a:spcPts val="0"/>
              </a:spcAft>
              <a:buClr>
                <a:srgbClr val="000000"/>
              </a:buClr>
              <a:buSzPts val="1400"/>
              <a:buChar char="●"/>
            </a:pPr>
            <a:r>
              <a:rPr lang="en" dirty="0">
                <a:solidFill>
                  <a:srgbClr val="000000"/>
                </a:solidFill>
              </a:rPr>
              <a:t>How does students’ activity demonstrate and/or provoke intellectual need?</a:t>
            </a:r>
            <a:endParaRPr dirty="0">
              <a:solidFill>
                <a:srgbClr val="000000"/>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National Situation in First Semester Calculus</a:t>
            </a:r>
            <a:endParaRPr dirty="0"/>
          </a:p>
        </p:txBody>
      </p:sp>
      <p:pic>
        <p:nvPicPr>
          <p:cNvPr id="214" name="Google Shape;214;p34"/>
          <p:cNvPicPr preferRelativeResize="0"/>
          <p:nvPr/>
        </p:nvPicPr>
        <p:blipFill>
          <a:blip r:embed="rId3">
            <a:alphaModFix/>
          </a:blip>
          <a:stretch>
            <a:fillRect/>
          </a:stretch>
        </p:blipFill>
        <p:spPr>
          <a:xfrm>
            <a:off x="0" y="4338175"/>
            <a:ext cx="1882500" cy="772650"/>
          </a:xfrm>
          <a:prstGeom prst="rect">
            <a:avLst/>
          </a:prstGeom>
          <a:noFill/>
          <a:ln>
            <a:noFill/>
          </a:ln>
        </p:spPr>
      </p:pic>
      <p:graphicFrame>
        <p:nvGraphicFramePr>
          <p:cNvPr id="215" name="Google Shape;215;p34"/>
          <p:cNvGraphicFramePr/>
          <p:nvPr/>
        </p:nvGraphicFramePr>
        <p:xfrm>
          <a:off x="812691" y="2116400"/>
          <a:ext cx="7518600" cy="1075825"/>
        </p:xfrm>
        <a:graphic>
          <a:graphicData uri="http://schemas.openxmlformats.org/drawingml/2006/table">
            <a:tbl>
              <a:tblPr firstRow="1" bandRow="1">
                <a:noFill/>
                <a:tableStyleId>{806D8D7C-60A0-41B4-A704-A67D88E7BF95}</a:tableStyleId>
              </a:tblPr>
              <a:tblGrid>
                <a:gridCol w="1879650">
                  <a:extLst>
                    <a:ext uri="{9D8B030D-6E8A-4147-A177-3AD203B41FA5}">
                      <a16:colId xmlns:a16="http://schemas.microsoft.com/office/drawing/2014/main" val="20000"/>
                    </a:ext>
                  </a:extLst>
                </a:gridCol>
                <a:gridCol w="1879650">
                  <a:extLst>
                    <a:ext uri="{9D8B030D-6E8A-4147-A177-3AD203B41FA5}">
                      <a16:colId xmlns:a16="http://schemas.microsoft.com/office/drawing/2014/main" val="20001"/>
                    </a:ext>
                  </a:extLst>
                </a:gridCol>
                <a:gridCol w="1879650">
                  <a:extLst>
                    <a:ext uri="{9D8B030D-6E8A-4147-A177-3AD203B41FA5}">
                      <a16:colId xmlns:a16="http://schemas.microsoft.com/office/drawing/2014/main" val="20002"/>
                    </a:ext>
                  </a:extLst>
                </a:gridCol>
                <a:gridCol w="1879650">
                  <a:extLst>
                    <a:ext uri="{9D8B030D-6E8A-4147-A177-3AD203B41FA5}">
                      <a16:colId xmlns:a16="http://schemas.microsoft.com/office/drawing/2014/main" val="20003"/>
                    </a:ext>
                  </a:extLst>
                </a:gridCol>
              </a:tblGrid>
              <a:tr h="691750">
                <a:tc gridSpan="4">
                  <a:txBody>
                    <a:bodyPr/>
                    <a:lstStyle/>
                    <a:p>
                      <a:pPr marL="0" marR="0" lvl="0" indent="0" algn="l" rtl="0">
                        <a:spcBef>
                          <a:spcPts val="0"/>
                        </a:spcBef>
                        <a:spcAft>
                          <a:spcPts val="0"/>
                        </a:spcAft>
                        <a:buNone/>
                      </a:pPr>
                      <a:r>
                        <a:rPr lang="en" sz="1800" b="1" u="none" strike="noStrike" cap="none">
                          <a:solidFill>
                            <a:schemeClr val="lt1"/>
                          </a:solidFill>
                          <a:latin typeface="Montserrat"/>
                          <a:ea typeface="Montserrat"/>
                          <a:cs typeface="Montserrat"/>
                          <a:sym typeface="Montserrat"/>
                        </a:rPr>
                        <a:t>Going into Calculus 1, what percentage of students expect to earn an A? At least a B?</a:t>
                      </a:r>
                      <a:endParaRPr sz="1800" b="1">
                        <a:solidFill>
                          <a:schemeClr val="lt1"/>
                        </a:solidFill>
                        <a:latin typeface="Montserrat"/>
                        <a:ea typeface="Montserrat"/>
                        <a:cs typeface="Montserrat"/>
                        <a:sym typeface="Montserrat"/>
                      </a:endParaRPr>
                    </a:p>
                  </a:txBody>
                  <a:tcPr marL="68575" marR="68575" marT="34300" marB="34300">
                    <a:solidFill>
                      <a:srgbClr val="666666"/>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4075">
                <a:tc>
                  <a:txBody>
                    <a:bodyPr/>
                    <a:lstStyle/>
                    <a:p>
                      <a:pPr marL="0" marR="0" lvl="0" indent="0" algn="ctr" rtl="0">
                        <a:spcBef>
                          <a:spcPts val="0"/>
                        </a:spcBef>
                        <a:spcAft>
                          <a:spcPts val="0"/>
                        </a:spcAft>
                        <a:buNone/>
                      </a:pPr>
                      <a:r>
                        <a:rPr lang="en" sz="1800" b="1"/>
                        <a:t>34%</a:t>
                      </a:r>
                      <a:endParaRPr sz="1800" b="1"/>
                    </a:p>
                  </a:txBody>
                  <a:tcPr marL="68575" marR="68575" marT="34300" marB="34300">
                    <a:solidFill>
                      <a:srgbClr val="D8D8D8"/>
                    </a:solidFill>
                  </a:tcPr>
                </a:tc>
                <a:tc>
                  <a:txBody>
                    <a:bodyPr/>
                    <a:lstStyle/>
                    <a:p>
                      <a:pPr marL="0" marR="0" lvl="0" indent="0" algn="ctr" rtl="0">
                        <a:spcBef>
                          <a:spcPts val="0"/>
                        </a:spcBef>
                        <a:spcAft>
                          <a:spcPts val="0"/>
                        </a:spcAft>
                        <a:buNone/>
                      </a:pPr>
                      <a:r>
                        <a:rPr lang="en" sz="1800" b="1"/>
                        <a:t>43%</a:t>
                      </a:r>
                      <a:endParaRPr sz="1800" b="1"/>
                    </a:p>
                  </a:txBody>
                  <a:tcPr marL="68575" marR="68575" marT="34300" marB="34300">
                    <a:solidFill>
                      <a:srgbClr val="D8D8D8"/>
                    </a:solidFill>
                  </a:tcPr>
                </a:tc>
                <a:tc>
                  <a:txBody>
                    <a:bodyPr/>
                    <a:lstStyle/>
                    <a:p>
                      <a:pPr marL="0" marR="0" lvl="0" indent="0" algn="ctr" rtl="0">
                        <a:spcBef>
                          <a:spcPts val="0"/>
                        </a:spcBef>
                        <a:spcAft>
                          <a:spcPts val="0"/>
                        </a:spcAft>
                        <a:buNone/>
                      </a:pPr>
                      <a:r>
                        <a:rPr lang="en" sz="1800" b="1"/>
                        <a:t>54%</a:t>
                      </a:r>
                      <a:endParaRPr sz="1800" b="1"/>
                    </a:p>
                  </a:txBody>
                  <a:tcPr marL="68575" marR="68575" marT="34300" marB="34300">
                    <a:solidFill>
                      <a:srgbClr val="D8D8D8"/>
                    </a:solidFill>
                  </a:tcPr>
                </a:tc>
                <a:tc>
                  <a:txBody>
                    <a:bodyPr/>
                    <a:lstStyle/>
                    <a:p>
                      <a:pPr marL="0" marR="0" lvl="0" indent="0" algn="ctr" rtl="0">
                        <a:spcBef>
                          <a:spcPts val="0"/>
                        </a:spcBef>
                        <a:spcAft>
                          <a:spcPts val="0"/>
                        </a:spcAft>
                        <a:buNone/>
                      </a:pPr>
                      <a:r>
                        <a:rPr lang="en" sz="1800" b="1"/>
                        <a:t>76%</a:t>
                      </a:r>
                      <a:endParaRPr sz="1800" b="1"/>
                    </a:p>
                  </a:txBody>
                  <a:tcPr marL="68575" marR="68575" marT="34300" marB="34300">
                    <a:solidFill>
                      <a:srgbClr val="D8D8D8"/>
                    </a:solidFill>
                  </a:tcPr>
                </a:tc>
                <a:extLst>
                  <a:ext uri="{0D108BD9-81ED-4DB2-BD59-A6C34878D82A}">
                    <a16:rowId xmlns:a16="http://schemas.microsoft.com/office/drawing/2014/main" val="10001"/>
                  </a:ext>
                </a:extLst>
              </a:tr>
            </a:tbl>
          </a:graphicData>
        </a:graphic>
      </p:graphicFrame>
      <p:sp>
        <p:nvSpPr>
          <p:cNvPr id="216" name="Google Shape;216;p34"/>
          <p:cNvSpPr txBox="1"/>
          <p:nvPr/>
        </p:nvSpPr>
        <p:spPr>
          <a:xfrm>
            <a:off x="1103300" y="4772225"/>
            <a:ext cx="78300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200" i="0" u="none" strike="noStrike" cap="none">
                <a:latin typeface="Montserrat"/>
                <a:ea typeface="Montserrat"/>
                <a:cs typeface="Montserrat"/>
                <a:sym typeface="Montserrat"/>
              </a:rPr>
              <a:t>Bressoud, Carlson, Mesa, &amp; Rasmussen, (2013); Bressoud, Mesa</a:t>
            </a:r>
            <a:r>
              <a:rPr lang="en" sz="1200">
                <a:latin typeface="Montserrat"/>
                <a:ea typeface="Montserrat"/>
                <a:cs typeface="Montserrat"/>
                <a:sym typeface="Montserrat"/>
              </a:rPr>
              <a:t>, &amp; Rasmussen, (2015)</a:t>
            </a:r>
            <a:endParaRPr sz="1200">
              <a:latin typeface="Montserrat"/>
              <a:ea typeface="Montserrat"/>
              <a:cs typeface="Montserrat"/>
              <a:sym typeface="Montserrat"/>
            </a:endParaRPr>
          </a:p>
        </p:txBody>
      </p:sp>
      <p:sp>
        <p:nvSpPr>
          <p:cNvPr id="217" name="Google Shape;217;p3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a:solidFill>
                  <a:srgbClr val="000000"/>
                </a:solidFill>
                <a:latin typeface="Avenir"/>
                <a:ea typeface="Avenir"/>
                <a:cs typeface="Avenir"/>
                <a:sym typeface="Avenir"/>
              </a:rPr>
              <a:t>Student expectations</a:t>
            </a:r>
            <a:endParaRPr sz="2400">
              <a:solidFill>
                <a:srgbClr val="000000"/>
              </a:solidFill>
              <a:latin typeface="Avenir"/>
              <a:ea typeface="Avenir"/>
              <a:cs typeface="Avenir"/>
              <a:sym typeface="Aveni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1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CVP Intellectual Need Videos</a:t>
            </a:r>
            <a:endParaRPr dirty="0"/>
          </a:p>
        </p:txBody>
      </p:sp>
      <p:sp>
        <p:nvSpPr>
          <p:cNvPr id="727" name="Google Shape;727;p11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solidFill>
                  <a:srgbClr val="000000"/>
                </a:solidFill>
                <a:latin typeface="Avenir"/>
                <a:ea typeface="Avenir"/>
                <a:cs typeface="Avenir"/>
                <a:sym typeface="Avenir"/>
              </a:rPr>
              <a:t>Questions?</a:t>
            </a:r>
            <a:endParaRPr sz="2400">
              <a:latin typeface="Avenir"/>
              <a:ea typeface="Avenir"/>
              <a:cs typeface="Avenir"/>
              <a:sym typeface="Aveni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1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Started: What is </a:t>
            </a:r>
            <a:r>
              <a:rPr lang="en" dirty="0" err="1"/>
              <a:t>Ximera</a:t>
            </a:r>
            <a:r>
              <a:rPr lang="en" dirty="0"/>
              <a:t>?</a:t>
            </a:r>
            <a:endParaRPr dirty="0"/>
          </a:p>
        </p:txBody>
      </p:sp>
      <p:sp>
        <p:nvSpPr>
          <p:cNvPr id="733" name="Google Shape;733;p11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A web platform for developing mathematical curricular materials</a:t>
            </a:r>
            <a:endParaRPr sz="2000">
              <a:solidFill>
                <a:srgbClr val="000000"/>
              </a:solidFill>
              <a:latin typeface="Avenir"/>
              <a:ea typeface="Avenir"/>
              <a:cs typeface="Avenir"/>
              <a:sym typeface="Avenir"/>
            </a:endParaRPr>
          </a:p>
          <a:p>
            <a:pPr marL="457200" lvl="0" indent="-355600" algn="l" rtl="0">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Developed at Ohio State University</a:t>
            </a:r>
            <a:endParaRPr sz="2000">
              <a:solidFill>
                <a:srgbClr val="000000"/>
              </a:solidFill>
              <a:latin typeface="Avenir"/>
              <a:ea typeface="Avenir"/>
              <a:cs typeface="Avenir"/>
              <a:sym typeface="Avenir"/>
            </a:endParaRPr>
          </a:p>
          <a:p>
            <a:pPr marL="457200" lvl="0" indent="-355600" algn="l" rtl="0">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Can be used for online textbooks with interactive pieces such as:</a:t>
            </a:r>
            <a:endParaRPr sz="2000">
              <a:solidFill>
                <a:srgbClr val="000000"/>
              </a:solidFill>
              <a:latin typeface="Avenir"/>
              <a:ea typeface="Avenir"/>
              <a:cs typeface="Avenir"/>
              <a:sym typeface="Avenir"/>
            </a:endParaRPr>
          </a:p>
          <a:p>
            <a:pPr marL="914400" lvl="1" indent="-330200" algn="l" rtl="0">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Geogebra applets</a:t>
            </a:r>
            <a:endParaRPr sz="1600">
              <a:solidFill>
                <a:srgbClr val="000000"/>
              </a:solidFill>
              <a:latin typeface="Avenir"/>
              <a:ea typeface="Avenir"/>
              <a:cs typeface="Avenir"/>
              <a:sym typeface="Avenir"/>
            </a:endParaRPr>
          </a:p>
          <a:p>
            <a:pPr marL="914400" lvl="1" indent="-330200" algn="l" rtl="0">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Desmos graphs</a:t>
            </a:r>
            <a:endParaRPr sz="1600">
              <a:solidFill>
                <a:srgbClr val="000000"/>
              </a:solidFill>
              <a:latin typeface="Avenir"/>
              <a:ea typeface="Avenir"/>
              <a:cs typeface="Avenir"/>
              <a:sym typeface="Avenir"/>
            </a:endParaRPr>
          </a:p>
          <a:p>
            <a:pPr marL="914400" lvl="1" indent="-330200" algn="l" rtl="0">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Videos</a:t>
            </a:r>
            <a:endParaRPr sz="1600">
              <a:solidFill>
                <a:srgbClr val="000000"/>
              </a:solidFill>
              <a:latin typeface="Avenir"/>
              <a:ea typeface="Avenir"/>
              <a:cs typeface="Avenir"/>
              <a:sym typeface="Avenir"/>
            </a:endParaRPr>
          </a:p>
          <a:p>
            <a:pPr marL="914400" lvl="1" indent="-330200" algn="l" rtl="0">
              <a:spcBef>
                <a:spcPts val="0"/>
              </a:spcBef>
              <a:spcAft>
                <a:spcPts val="0"/>
              </a:spcAft>
              <a:buClr>
                <a:srgbClr val="000000"/>
              </a:buClr>
              <a:buSzPts val="1600"/>
              <a:buFont typeface="Avenir"/>
              <a:buChar char="○"/>
            </a:pPr>
            <a:r>
              <a:rPr lang="en" sz="1600">
                <a:solidFill>
                  <a:srgbClr val="000000"/>
                </a:solidFill>
                <a:latin typeface="Avenir"/>
                <a:ea typeface="Avenir"/>
                <a:cs typeface="Avenir"/>
                <a:sym typeface="Avenir"/>
              </a:rPr>
              <a:t>Equation or Numerical Input / Multiple Choice / Select All / Free Response Questions (all but Free response provide immediate feedback)</a:t>
            </a:r>
            <a:endParaRPr sz="1600">
              <a:solidFill>
                <a:srgbClr val="000000"/>
              </a:solidFill>
              <a:latin typeface="Avenir"/>
              <a:ea typeface="Avenir"/>
              <a:cs typeface="Avenir"/>
              <a:sym typeface="Aveni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1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 to the </a:t>
            </a:r>
            <a:r>
              <a:rPr lang="en" dirty="0" err="1"/>
              <a:t>Ximera</a:t>
            </a:r>
            <a:r>
              <a:rPr lang="en" dirty="0"/>
              <a:t> Website and Demonstrate</a:t>
            </a:r>
            <a:endParaRPr dirty="0"/>
          </a:p>
        </p:txBody>
      </p:sp>
      <p:sp>
        <p:nvSpPr>
          <p:cNvPr id="739" name="Google Shape;739;p112"/>
          <p:cNvSpPr txBox="1">
            <a:spLocks noGrp="1"/>
          </p:cNvSpPr>
          <p:nvPr>
            <p:ph type="body" idx="1"/>
          </p:nvPr>
        </p:nvSpPr>
        <p:spPr>
          <a:xfrm>
            <a:off x="311700" y="1266325"/>
            <a:ext cx="8520600" cy="3666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dirty="0"/>
              <a:t>Link for students:</a:t>
            </a:r>
            <a:endParaRPr dirty="0"/>
          </a:p>
          <a:p>
            <a:pPr marL="457200" lvl="0" indent="0" algn="l" rtl="0">
              <a:spcBef>
                <a:spcPts val="1600"/>
              </a:spcBef>
              <a:spcAft>
                <a:spcPts val="0"/>
              </a:spcAft>
              <a:buNone/>
            </a:pPr>
            <a:r>
              <a:rPr lang="en" u="sng" dirty="0">
                <a:solidFill>
                  <a:schemeClr val="hlink"/>
                </a:solidFill>
                <a:hlinkClick r:id="rId3"/>
              </a:rPr>
              <a:t>https://calcvids.org/vids/</a:t>
            </a:r>
            <a:endParaRPr dirty="0"/>
          </a:p>
          <a:p>
            <a:pPr marL="457200" lvl="0" indent="0" algn="l" rtl="0">
              <a:spcBef>
                <a:spcPts val="1600"/>
              </a:spcBef>
              <a:spcAft>
                <a:spcPts val="0"/>
              </a:spcAft>
              <a:buNone/>
            </a:pPr>
            <a:r>
              <a:rPr lang="en" dirty="0"/>
              <a:t>Intro:</a:t>
            </a:r>
            <a:endParaRPr dirty="0"/>
          </a:p>
          <a:p>
            <a:pPr marL="457200" lvl="0" indent="0" algn="l" rtl="0">
              <a:spcBef>
                <a:spcPts val="1600"/>
              </a:spcBef>
              <a:spcAft>
                <a:spcPts val="0"/>
              </a:spcAft>
              <a:buNone/>
            </a:pPr>
            <a:r>
              <a:rPr lang="en" u="sng" dirty="0">
                <a:solidFill>
                  <a:schemeClr val="hlink"/>
                </a:solidFill>
                <a:hlinkClick r:id="rId4"/>
              </a:rPr>
              <a:t>https://ximera.osu.edu/calcvidstest/intro/intro</a:t>
            </a:r>
            <a:r>
              <a:rPr lang="en" dirty="0"/>
              <a:t> </a:t>
            </a:r>
            <a:endParaRPr dirty="0"/>
          </a:p>
          <a:p>
            <a:pPr marL="457200" lvl="0" indent="0" algn="l" rtl="0">
              <a:spcBef>
                <a:spcPts val="1600"/>
              </a:spcBef>
              <a:spcAft>
                <a:spcPts val="0"/>
              </a:spcAft>
              <a:buNone/>
            </a:pPr>
            <a:r>
              <a:rPr lang="en" dirty="0"/>
              <a:t>Example page:</a:t>
            </a:r>
            <a:endParaRPr dirty="0"/>
          </a:p>
          <a:p>
            <a:pPr marL="457200" lvl="0" indent="0" algn="l" rtl="0">
              <a:spcBef>
                <a:spcPts val="1600"/>
              </a:spcBef>
              <a:spcAft>
                <a:spcPts val="0"/>
              </a:spcAft>
              <a:buNone/>
            </a:pPr>
            <a:r>
              <a:rPr lang="en" u="sng" dirty="0">
                <a:solidFill>
                  <a:schemeClr val="hlink"/>
                </a:solidFill>
                <a:latin typeface="Avenir"/>
                <a:ea typeface="Avenir"/>
                <a:cs typeface="Avenir"/>
                <a:sym typeface="Avenir"/>
                <a:hlinkClick r:id="rId5"/>
              </a:rPr>
              <a:t>https://ximera.osu.edu/calcvidstest/in/v/croc</a:t>
            </a:r>
            <a:endParaRPr dirty="0">
              <a:solidFill>
                <a:srgbClr val="000000"/>
              </a:solidFill>
              <a:latin typeface="Avenir"/>
              <a:ea typeface="Avenir"/>
              <a:cs typeface="Avenir"/>
              <a:sym typeface="Avenir"/>
            </a:endParaRPr>
          </a:p>
          <a:p>
            <a:pPr marL="457200" lvl="0" indent="0" algn="l" rtl="0">
              <a:spcBef>
                <a:spcPts val="1600"/>
              </a:spcBef>
              <a:spcAft>
                <a:spcPts val="1600"/>
              </a:spcAft>
              <a:buNone/>
            </a:pPr>
            <a:endParaRPr dirty="0">
              <a:solidFill>
                <a:srgbClr val="000000"/>
              </a:solidFill>
              <a:latin typeface="Avenir"/>
              <a:ea typeface="Avenir"/>
              <a:cs typeface="Avenir"/>
              <a:sym typeface="Aveni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1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Do We Use </a:t>
            </a:r>
            <a:r>
              <a:rPr lang="en" dirty="0" err="1"/>
              <a:t>Ximera</a:t>
            </a:r>
            <a:endParaRPr dirty="0"/>
          </a:p>
        </p:txBody>
      </p:sp>
      <p:sp>
        <p:nvSpPr>
          <p:cNvPr id="745" name="Google Shape;745;p11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Collect data on usage:</a:t>
            </a:r>
            <a:endParaRPr sz="2400">
              <a:solidFill>
                <a:srgbClr val="000000"/>
              </a:solidFill>
              <a:latin typeface="Avenir"/>
              <a:ea typeface="Avenir"/>
              <a:cs typeface="Avenir"/>
              <a:sym typeface="Avenir"/>
            </a:endParaRPr>
          </a:p>
          <a:p>
            <a:pPr marL="914400" lvl="1" indent="-355600" algn="l" rtl="0">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Video watching</a:t>
            </a:r>
            <a:endParaRPr sz="2000">
              <a:solidFill>
                <a:srgbClr val="000000"/>
              </a:solidFill>
              <a:latin typeface="Avenir"/>
              <a:ea typeface="Avenir"/>
              <a:cs typeface="Avenir"/>
              <a:sym typeface="Avenir"/>
            </a:endParaRPr>
          </a:p>
          <a:p>
            <a:pPr marL="914400" lvl="1" indent="-355600" algn="l" rtl="0">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How students answer questions</a:t>
            </a:r>
            <a:endParaRPr sz="2000">
              <a:solidFill>
                <a:srgbClr val="000000"/>
              </a:solidFill>
              <a:latin typeface="Avenir"/>
              <a:ea typeface="Avenir"/>
              <a:cs typeface="Avenir"/>
              <a:sym typeface="Avenir"/>
            </a:endParaRPr>
          </a:p>
          <a:p>
            <a:pPr marL="914400" lvl="1" indent="-355600" algn="l" rtl="0">
              <a:spcBef>
                <a:spcPts val="0"/>
              </a:spcBef>
              <a:spcAft>
                <a:spcPts val="0"/>
              </a:spcAft>
              <a:buClr>
                <a:srgbClr val="000000"/>
              </a:buClr>
              <a:buSzPts val="2000"/>
              <a:buFont typeface="Avenir"/>
              <a:buChar char="○"/>
            </a:pPr>
            <a:r>
              <a:rPr lang="en" sz="2000">
                <a:solidFill>
                  <a:srgbClr val="000000"/>
                </a:solidFill>
                <a:latin typeface="Avenir"/>
                <a:ea typeface="Avenir"/>
                <a:cs typeface="Avenir"/>
                <a:sym typeface="Avenir"/>
              </a:rPr>
              <a:t>Answers on free responses questions</a:t>
            </a:r>
            <a:br>
              <a:rPr lang="en" sz="2000">
                <a:solidFill>
                  <a:srgbClr val="000000"/>
                </a:solidFill>
                <a:latin typeface="Avenir"/>
                <a:ea typeface="Avenir"/>
                <a:cs typeface="Avenir"/>
                <a:sym typeface="Avenir"/>
              </a:rPr>
            </a:br>
            <a:endParaRPr sz="2000">
              <a:solidFill>
                <a:srgbClr val="000000"/>
              </a:solidFill>
              <a:latin typeface="Avenir"/>
              <a:ea typeface="Avenir"/>
              <a:cs typeface="Avenir"/>
              <a:sym typeface="Avenir"/>
            </a:endParaRPr>
          </a:p>
          <a:p>
            <a:pPr marL="457200" lvl="0" indent="-381000" algn="l" rtl="0">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Lets us identify</a:t>
            </a:r>
            <a:endParaRPr sz="2400">
              <a:solidFill>
                <a:srgbClr val="000000"/>
              </a:solidFill>
              <a:latin typeface="Avenir"/>
              <a:ea typeface="Avenir"/>
              <a:cs typeface="Avenir"/>
              <a:sym typeface="Avenir"/>
            </a:endParaRPr>
          </a:p>
          <a:p>
            <a:pPr marL="914400" lvl="1" indent="-381000" algn="l" rtl="0">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how the videos are being used</a:t>
            </a:r>
            <a:endParaRPr sz="2400">
              <a:solidFill>
                <a:srgbClr val="000000"/>
              </a:solidFill>
              <a:latin typeface="Avenir"/>
              <a:ea typeface="Avenir"/>
              <a:cs typeface="Avenir"/>
              <a:sym typeface="Avenir"/>
            </a:endParaRPr>
          </a:p>
          <a:p>
            <a:pPr marL="914400" lvl="1" indent="-381000" algn="l" rtl="0">
              <a:spcBef>
                <a:spcPts val="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whether types of video usage correspond to learning</a:t>
            </a:r>
            <a:endParaRPr sz="2400">
              <a:solidFill>
                <a:srgbClr val="000000"/>
              </a:solidFill>
              <a:latin typeface="Avenir"/>
              <a:ea typeface="Avenir"/>
              <a:cs typeface="Avenir"/>
              <a:sym typeface="Aveni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Do We Use </a:t>
            </a:r>
            <a:r>
              <a:rPr lang="en" dirty="0" err="1"/>
              <a:t>Ximera</a:t>
            </a:r>
            <a:r>
              <a:rPr lang="en" dirty="0"/>
              <a:t>?</a:t>
            </a:r>
            <a:endParaRPr dirty="0"/>
          </a:p>
        </p:txBody>
      </p:sp>
      <p:sp>
        <p:nvSpPr>
          <p:cNvPr id="751" name="Google Shape;751;p114"/>
          <p:cNvSpPr txBox="1">
            <a:spLocks noGrp="1"/>
          </p:cNvSpPr>
          <p:nvPr>
            <p:ph type="body" idx="1"/>
          </p:nvPr>
        </p:nvSpPr>
        <p:spPr>
          <a:xfrm>
            <a:off x="311700" y="1266325"/>
            <a:ext cx="8520600" cy="366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venir"/>
              <a:buChar char="●"/>
            </a:pPr>
            <a:r>
              <a:rPr lang="en">
                <a:solidFill>
                  <a:srgbClr val="000000"/>
                </a:solidFill>
                <a:latin typeface="Avenir"/>
                <a:ea typeface="Avenir"/>
                <a:cs typeface="Avenir"/>
                <a:sym typeface="Avenir"/>
              </a:rPr>
              <a:t>When you load a ximera page, you see one of 6 variations of the website</a:t>
            </a:r>
            <a:endParaRPr>
              <a:solidFill>
                <a:srgbClr val="000000"/>
              </a:solidFill>
              <a:latin typeface="Avenir"/>
              <a:ea typeface="Avenir"/>
              <a:cs typeface="Avenir"/>
              <a:sym typeface="Avenir"/>
            </a:endParaRPr>
          </a:p>
          <a:p>
            <a:pPr marL="914400" lvl="1" indent="-342900" algn="l" rtl="0">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Note: Your students may ask questions about why they saw a different version than their friends </a:t>
            </a:r>
            <a:endParaRPr sz="1800">
              <a:solidFill>
                <a:srgbClr val="000000"/>
              </a:solidFill>
              <a:latin typeface="Avenir"/>
              <a:ea typeface="Avenir"/>
              <a:cs typeface="Avenir"/>
              <a:sym typeface="Avenir"/>
            </a:endParaRPr>
          </a:p>
          <a:p>
            <a:pPr marL="914400" lvl="1" indent="-342900" algn="l" rtl="0">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3 treatments - before seeing the video set, you see one of:</a:t>
            </a:r>
            <a:endParaRPr sz="1800">
              <a:solidFill>
                <a:srgbClr val="000000"/>
              </a:solidFill>
              <a:latin typeface="Avenir"/>
              <a:ea typeface="Avenir"/>
              <a:cs typeface="Avenir"/>
              <a:sym typeface="Avenir"/>
            </a:endParaRPr>
          </a:p>
          <a:p>
            <a:pPr marL="1371600" lvl="2" indent="-317500" algn="l" rtl="0">
              <a:spcBef>
                <a:spcPts val="0"/>
              </a:spcBef>
              <a:spcAft>
                <a:spcPts val="0"/>
              </a:spcAft>
              <a:buClr>
                <a:srgbClr val="000000"/>
              </a:buClr>
              <a:buSzPts val="1400"/>
              <a:buFont typeface="Avenir"/>
              <a:buChar char="■"/>
            </a:pPr>
            <a:r>
              <a:rPr lang="en">
                <a:solidFill>
                  <a:srgbClr val="000000"/>
                </a:solidFill>
                <a:latin typeface="Avenir"/>
                <a:ea typeface="Avenir"/>
                <a:cs typeface="Avenir"/>
                <a:sym typeface="Avenir"/>
              </a:rPr>
              <a:t>Outline of Video</a:t>
            </a:r>
            <a:endParaRPr>
              <a:solidFill>
                <a:srgbClr val="000000"/>
              </a:solidFill>
              <a:latin typeface="Avenir"/>
              <a:ea typeface="Avenir"/>
              <a:cs typeface="Avenir"/>
              <a:sym typeface="Avenir"/>
            </a:endParaRPr>
          </a:p>
          <a:p>
            <a:pPr marL="1371600" lvl="2" indent="-317500" algn="l" rtl="0">
              <a:spcBef>
                <a:spcPts val="0"/>
              </a:spcBef>
              <a:spcAft>
                <a:spcPts val="0"/>
              </a:spcAft>
              <a:buClr>
                <a:srgbClr val="000000"/>
              </a:buClr>
              <a:buSzPts val="1400"/>
              <a:buFont typeface="Avenir"/>
              <a:buChar char="■"/>
            </a:pPr>
            <a:r>
              <a:rPr lang="en">
                <a:solidFill>
                  <a:srgbClr val="000000"/>
                </a:solidFill>
                <a:latin typeface="Avenir"/>
                <a:ea typeface="Avenir"/>
                <a:cs typeface="Avenir"/>
                <a:sym typeface="Avenir"/>
              </a:rPr>
              <a:t>Introductory video featuring students working on a task</a:t>
            </a:r>
            <a:endParaRPr>
              <a:solidFill>
                <a:srgbClr val="000000"/>
              </a:solidFill>
              <a:latin typeface="Avenir"/>
              <a:ea typeface="Avenir"/>
              <a:cs typeface="Avenir"/>
              <a:sym typeface="Avenir"/>
            </a:endParaRPr>
          </a:p>
          <a:p>
            <a:pPr marL="1371600" lvl="2" indent="-317500" algn="l" rtl="0">
              <a:spcBef>
                <a:spcPts val="0"/>
              </a:spcBef>
              <a:spcAft>
                <a:spcPts val="0"/>
              </a:spcAft>
              <a:buClr>
                <a:srgbClr val="000000"/>
              </a:buClr>
              <a:buSzPts val="1400"/>
              <a:buFont typeface="Avenir"/>
              <a:buChar char="■"/>
            </a:pPr>
            <a:r>
              <a:rPr lang="en">
                <a:solidFill>
                  <a:srgbClr val="000000"/>
                </a:solidFill>
                <a:latin typeface="Avenir"/>
                <a:ea typeface="Avenir"/>
                <a:cs typeface="Avenir"/>
                <a:sym typeface="Avenir"/>
              </a:rPr>
              <a:t>Control</a:t>
            </a:r>
            <a:endParaRPr>
              <a:solidFill>
                <a:srgbClr val="000000"/>
              </a:solidFill>
              <a:latin typeface="Avenir"/>
              <a:ea typeface="Avenir"/>
              <a:cs typeface="Avenir"/>
              <a:sym typeface="Avenir"/>
            </a:endParaRPr>
          </a:p>
          <a:p>
            <a:pPr marL="914400" lvl="1" indent="-342900" algn="l" rtl="0">
              <a:spcBef>
                <a:spcPts val="0"/>
              </a:spcBef>
              <a:spcAft>
                <a:spcPts val="0"/>
              </a:spcAft>
              <a:buClr>
                <a:srgbClr val="000000"/>
              </a:buClr>
              <a:buSzPts val="1800"/>
              <a:buFont typeface="Avenir"/>
              <a:buChar char="○"/>
            </a:pPr>
            <a:r>
              <a:rPr lang="en" sz="1800">
                <a:solidFill>
                  <a:srgbClr val="000000"/>
                </a:solidFill>
                <a:latin typeface="Avenir"/>
                <a:ea typeface="Avenir"/>
                <a:cs typeface="Avenir"/>
                <a:sym typeface="Avenir"/>
              </a:rPr>
              <a:t>Each treatment might (or might not) include a “intellectual need task”</a:t>
            </a:r>
            <a:endParaRPr sz="1800">
              <a:solidFill>
                <a:srgbClr val="000000"/>
              </a:solidFill>
              <a:latin typeface="Avenir"/>
              <a:ea typeface="Avenir"/>
              <a:cs typeface="Avenir"/>
              <a:sym typeface="Avenir"/>
            </a:endParaRPr>
          </a:p>
          <a:p>
            <a:pPr marL="457200" lvl="0" indent="-342900" algn="l" rtl="0">
              <a:spcBef>
                <a:spcPts val="0"/>
              </a:spcBef>
              <a:spcAft>
                <a:spcPts val="0"/>
              </a:spcAft>
              <a:buClr>
                <a:srgbClr val="000000"/>
              </a:buClr>
              <a:buSzPts val="1800"/>
              <a:buFont typeface="Avenir"/>
              <a:buChar char="●"/>
            </a:pPr>
            <a:r>
              <a:rPr lang="en">
                <a:solidFill>
                  <a:srgbClr val="000000"/>
                </a:solidFill>
                <a:latin typeface="Avenir"/>
                <a:ea typeface="Avenir"/>
                <a:cs typeface="Avenir"/>
                <a:sym typeface="Avenir"/>
              </a:rPr>
              <a:t>This is randomized per video set, so you will see different versions on different video sets</a:t>
            </a:r>
            <a:endParaRPr>
              <a:solidFill>
                <a:srgbClr val="000000"/>
              </a:solidFill>
              <a:latin typeface="Avenir"/>
              <a:ea typeface="Avenir"/>
              <a:cs typeface="Avenir"/>
              <a:sym typeface="Avenir"/>
            </a:endParaRPr>
          </a:p>
          <a:p>
            <a:pPr marL="457200" lvl="0" indent="-342900" algn="l" rtl="0">
              <a:spcBef>
                <a:spcPts val="0"/>
              </a:spcBef>
              <a:spcAft>
                <a:spcPts val="0"/>
              </a:spcAft>
              <a:buClr>
                <a:srgbClr val="000000"/>
              </a:buClr>
              <a:buSzPts val="1800"/>
              <a:buFont typeface="Avenir"/>
              <a:buChar char="●"/>
            </a:pPr>
            <a:r>
              <a:rPr lang="en">
                <a:solidFill>
                  <a:srgbClr val="000000"/>
                </a:solidFill>
                <a:latin typeface="Avenir"/>
                <a:ea typeface="Avenir"/>
                <a:cs typeface="Avenir"/>
                <a:sym typeface="Avenir"/>
              </a:rPr>
              <a:t>The choice is stored as a cookie on the computer, so you will be directed to that version if you reload the page later on the same computer</a:t>
            </a:r>
            <a:endParaRPr>
              <a:solidFill>
                <a:srgbClr val="000000"/>
              </a:solidFill>
              <a:latin typeface="Avenir"/>
              <a:ea typeface="Avenir"/>
              <a:cs typeface="Avenir"/>
              <a:sym typeface="Aveni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Information For Your Students</a:t>
            </a:r>
            <a:endParaRPr dirty="0"/>
          </a:p>
        </p:txBody>
      </p:sp>
      <p:sp>
        <p:nvSpPr>
          <p:cNvPr id="769" name="Google Shape;769;p1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venir"/>
              <a:buChar char="●"/>
            </a:pPr>
            <a:r>
              <a:rPr lang="en" dirty="0" err="1">
                <a:solidFill>
                  <a:srgbClr val="000000"/>
                </a:solidFill>
                <a:latin typeface="Avenir"/>
                <a:ea typeface="Avenir"/>
                <a:cs typeface="Avenir"/>
                <a:sym typeface="Avenir"/>
              </a:rPr>
              <a:t>Ximera</a:t>
            </a:r>
            <a:r>
              <a:rPr lang="en" dirty="0">
                <a:solidFill>
                  <a:srgbClr val="000000"/>
                </a:solidFill>
                <a:latin typeface="Avenir"/>
                <a:ea typeface="Avenir"/>
                <a:cs typeface="Avenir"/>
                <a:sym typeface="Avenir"/>
              </a:rPr>
              <a:t> Introduction - Beginning of semester survey/page</a:t>
            </a:r>
            <a:endParaRPr dirty="0">
              <a:solidFill>
                <a:srgbClr val="000000"/>
              </a:solidFill>
              <a:latin typeface="Avenir"/>
              <a:ea typeface="Avenir"/>
              <a:cs typeface="Avenir"/>
              <a:sym typeface="Avenir"/>
            </a:endParaRPr>
          </a:p>
          <a:p>
            <a:pPr marL="914400" lvl="1" indent="-317500" algn="l" rtl="0">
              <a:spcBef>
                <a:spcPts val="0"/>
              </a:spcBef>
              <a:spcAft>
                <a:spcPts val="0"/>
              </a:spcAft>
              <a:buClr>
                <a:srgbClr val="000000"/>
              </a:buClr>
              <a:buSzPts val="1400"/>
              <a:buFont typeface="Avenir"/>
              <a:buChar char="○"/>
            </a:pPr>
            <a:r>
              <a:rPr lang="en" u="sng" dirty="0">
                <a:solidFill>
                  <a:schemeClr val="hlink"/>
                </a:solidFill>
                <a:latin typeface="Avenir"/>
                <a:ea typeface="Avenir"/>
                <a:cs typeface="Avenir"/>
                <a:sym typeface="Avenir"/>
                <a:hlinkClick r:id="rId3"/>
              </a:rPr>
              <a:t>https://ximera.osu.edu/calcvidstest/intro/intro</a:t>
            </a:r>
            <a:r>
              <a:rPr lang="en" dirty="0">
                <a:solidFill>
                  <a:srgbClr val="000000"/>
                </a:solidFill>
                <a:latin typeface="Avenir"/>
                <a:ea typeface="Avenir"/>
                <a:cs typeface="Avenir"/>
                <a:sym typeface="Avenir"/>
              </a:rPr>
              <a:t> </a:t>
            </a:r>
            <a:endParaRPr dirty="0">
              <a:solidFill>
                <a:srgbClr val="000000"/>
              </a:solidFill>
              <a:latin typeface="Avenir"/>
              <a:ea typeface="Avenir"/>
              <a:cs typeface="Avenir"/>
              <a:sym typeface="Avenir"/>
            </a:endParaRPr>
          </a:p>
          <a:p>
            <a:pPr marL="457200" lvl="0" indent="-342900" algn="l" rtl="0">
              <a:spcBef>
                <a:spcPts val="0"/>
              </a:spcBef>
              <a:spcAft>
                <a:spcPts val="0"/>
              </a:spcAft>
              <a:buClr>
                <a:srgbClr val="000000"/>
              </a:buClr>
              <a:buSzPts val="1800"/>
              <a:buFont typeface="Avenir"/>
              <a:buChar char="●"/>
            </a:pPr>
            <a:r>
              <a:rPr lang="en" dirty="0">
                <a:solidFill>
                  <a:srgbClr val="000000"/>
                </a:solidFill>
                <a:latin typeface="Avenir"/>
                <a:ea typeface="Avenir"/>
                <a:cs typeface="Avenir"/>
                <a:sym typeface="Avenir"/>
              </a:rPr>
              <a:t>What giving consent to use data means</a:t>
            </a:r>
            <a:endParaRPr dirty="0">
              <a:solidFill>
                <a:srgbClr val="000000"/>
              </a:solidFill>
              <a:latin typeface="Avenir"/>
              <a:ea typeface="Avenir"/>
              <a:cs typeface="Avenir"/>
              <a:sym typeface="Avenir"/>
            </a:endParaRPr>
          </a:p>
          <a:p>
            <a:pPr marL="457200" lvl="0" indent="-342900" algn="l" rtl="0">
              <a:spcBef>
                <a:spcPts val="0"/>
              </a:spcBef>
              <a:spcAft>
                <a:spcPts val="0"/>
              </a:spcAft>
              <a:buClr>
                <a:srgbClr val="000000"/>
              </a:buClr>
              <a:buSzPts val="1800"/>
              <a:buFont typeface="Avenir"/>
              <a:buChar char="●"/>
            </a:pPr>
            <a:r>
              <a:rPr lang="en" dirty="0">
                <a:solidFill>
                  <a:srgbClr val="000000"/>
                </a:solidFill>
                <a:latin typeface="Avenir"/>
                <a:ea typeface="Avenir"/>
                <a:cs typeface="Avenir"/>
                <a:sym typeface="Avenir"/>
              </a:rPr>
              <a:t>How to access </a:t>
            </a:r>
            <a:r>
              <a:rPr lang="en" dirty="0" err="1">
                <a:solidFill>
                  <a:srgbClr val="000000"/>
                </a:solidFill>
                <a:latin typeface="Avenir"/>
                <a:ea typeface="Avenir"/>
                <a:cs typeface="Avenir"/>
                <a:sym typeface="Avenir"/>
              </a:rPr>
              <a:t>Ximera</a:t>
            </a:r>
            <a:r>
              <a:rPr lang="en" dirty="0">
                <a:solidFill>
                  <a:srgbClr val="000000"/>
                </a:solidFill>
                <a:latin typeface="Avenir"/>
                <a:ea typeface="Avenir"/>
                <a:cs typeface="Avenir"/>
                <a:sym typeface="Avenir"/>
              </a:rPr>
              <a:t> pages</a:t>
            </a:r>
            <a:endParaRPr dirty="0">
              <a:solidFill>
                <a:srgbClr val="000000"/>
              </a:solidFill>
              <a:latin typeface="Avenir"/>
              <a:ea typeface="Avenir"/>
              <a:cs typeface="Avenir"/>
              <a:sym typeface="Avenir"/>
            </a:endParaRPr>
          </a:p>
          <a:p>
            <a:pPr marL="914400" lvl="1" indent="-317500" algn="l" rtl="0">
              <a:spcBef>
                <a:spcPts val="0"/>
              </a:spcBef>
              <a:spcAft>
                <a:spcPts val="0"/>
              </a:spcAft>
              <a:buClr>
                <a:srgbClr val="000000"/>
              </a:buClr>
              <a:buSzPts val="1400"/>
              <a:buFont typeface="Avenir"/>
              <a:buChar char="○"/>
            </a:pPr>
            <a:r>
              <a:rPr lang="en" u="sng" dirty="0">
                <a:solidFill>
                  <a:schemeClr val="hlink"/>
                </a:solidFill>
                <a:latin typeface="Avenir"/>
                <a:ea typeface="Avenir"/>
                <a:cs typeface="Avenir"/>
                <a:sym typeface="Avenir"/>
                <a:hlinkClick r:id="rId4"/>
              </a:rPr>
              <a:t>https://calcvids.org/vids</a:t>
            </a:r>
            <a:r>
              <a:rPr lang="en" dirty="0">
                <a:solidFill>
                  <a:srgbClr val="000000"/>
                </a:solidFill>
                <a:latin typeface="Avenir"/>
                <a:ea typeface="Avenir"/>
                <a:cs typeface="Avenir"/>
                <a:sym typeface="Avenir"/>
              </a:rPr>
              <a:t> </a:t>
            </a:r>
            <a:endParaRPr dirty="0">
              <a:solidFill>
                <a:srgbClr val="000000"/>
              </a:solidFill>
              <a:latin typeface="Avenir"/>
              <a:ea typeface="Avenir"/>
              <a:cs typeface="Avenir"/>
              <a:sym typeface="Avenir"/>
            </a:endParaRPr>
          </a:p>
          <a:p>
            <a:pPr marL="457200" lvl="0" indent="-342900" algn="l" rtl="0">
              <a:spcBef>
                <a:spcPts val="0"/>
              </a:spcBef>
              <a:spcAft>
                <a:spcPts val="0"/>
              </a:spcAft>
              <a:buClr>
                <a:srgbClr val="000000"/>
              </a:buClr>
              <a:buSzPts val="1800"/>
              <a:buFont typeface="Avenir"/>
              <a:buChar char="●"/>
            </a:pPr>
            <a:r>
              <a:rPr lang="en" dirty="0">
                <a:solidFill>
                  <a:srgbClr val="000000"/>
                </a:solidFill>
                <a:latin typeface="Avenir"/>
                <a:ea typeface="Avenir"/>
                <a:cs typeface="Avenir"/>
                <a:sym typeface="Avenir"/>
              </a:rPr>
              <a:t>End of semester survey</a:t>
            </a:r>
            <a:endParaRPr dirty="0">
              <a:solidFill>
                <a:srgbClr val="000000"/>
              </a:solidFill>
              <a:latin typeface="Avenir"/>
              <a:ea typeface="Avenir"/>
              <a:cs typeface="Avenir"/>
              <a:sym typeface="Avenir"/>
            </a:endParaRPr>
          </a:p>
          <a:p>
            <a:pPr marL="914400" lvl="1" indent="-317500" algn="l" rtl="0">
              <a:spcBef>
                <a:spcPts val="0"/>
              </a:spcBef>
              <a:spcAft>
                <a:spcPts val="0"/>
              </a:spcAft>
              <a:buClr>
                <a:srgbClr val="000000"/>
              </a:buClr>
              <a:buSzPts val="1400"/>
              <a:buFont typeface="Avenir"/>
              <a:buChar char="○"/>
            </a:pPr>
            <a:r>
              <a:rPr lang="en" u="sng" dirty="0">
                <a:solidFill>
                  <a:schemeClr val="hlink"/>
                </a:solidFill>
                <a:latin typeface="Avenir"/>
                <a:ea typeface="Avenir"/>
                <a:cs typeface="Avenir"/>
                <a:sym typeface="Avenir"/>
                <a:hlinkClick r:id="rId5"/>
              </a:rPr>
              <a:t>https://ximera.osu.edu/calcvidstest/survey/survey/survey</a:t>
            </a:r>
            <a:r>
              <a:rPr lang="en" dirty="0">
                <a:solidFill>
                  <a:srgbClr val="000000"/>
                </a:solidFill>
                <a:latin typeface="Avenir"/>
                <a:ea typeface="Avenir"/>
                <a:cs typeface="Avenir"/>
                <a:sym typeface="Avenir"/>
              </a:rPr>
              <a:t> </a:t>
            </a:r>
            <a:endParaRPr dirty="0">
              <a:solidFill>
                <a:srgbClr val="000000"/>
              </a:solidFill>
              <a:latin typeface="Avenir"/>
              <a:ea typeface="Avenir"/>
              <a:cs typeface="Avenir"/>
              <a:sym typeface="Aveni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Ximera</a:t>
            </a:r>
            <a:r>
              <a:rPr lang="en" dirty="0"/>
              <a:t> Questions?</a:t>
            </a:r>
            <a:endParaRPr dirty="0"/>
          </a:p>
        </p:txBody>
      </p:sp>
      <p:sp>
        <p:nvSpPr>
          <p:cNvPr id="775" name="Google Shape;775;p1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Final Thoughts? Questions? Comments?</a:t>
            </a:r>
            <a:endParaRPr dirty="0"/>
          </a:p>
        </p:txBody>
      </p:sp>
      <p:sp>
        <p:nvSpPr>
          <p:cNvPr id="781" name="Google Shape;781;p1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During Semester Supports</a:t>
            </a:r>
            <a:endParaRPr dirty="0"/>
          </a:p>
        </p:txBody>
      </p:sp>
      <p:sp>
        <p:nvSpPr>
          <p:cNvPr id="787" name="Google Shape;787;p1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1" indent="-381000" algn="l" rtl="0">
              <a:spcBef>
                <a:spcPts val="0"/>
              </a:spcBef>
              <a:spcAft>
                <a:spcPts val="0"/>
              </a:spcAft>
              <a:buClr>
                <a:srgbClr val="595959"/>
              </a:buClr>
              <a:buSzPts val="2400"/>
              <a:buFont typeface="Avenir"/>
              <a:buChar char="○"/>
            </a:pPr>
            <a:r>
              <a:rPr lang="en" sz="2400" dirty="0">
                <a:solidFill>
                  <a:srgbClr val="000000"/>
                </a:solidFill>
                <a:latin typeface="Avenir"/>
                <a:ea typeface="Avenir"/>
                <a:cs typeface="Avenir"/>
                <a:sym typeface="Avenir"/>
              </a:rPr>
              <a:t>1-week, ⅓ and ⅔ point in semester (optional) Zoom meetings?</a:t>
            </a:r>
            <a:endParaRPr sz="2400" dirty="0">
              <a:solidFill>
                <a:srgbClr val="000000"/>
              </a:solidFill>
              <a:latin typeface="Avenir"/>
              <a:ea typeface="Avenir"/>
              <a:cs typeface="Avenir"/>
              <a:sym typeface="Avenir"/>
            </a:endParaRPr>
          </a:p>
          <a:p>
            <a:pPr marL="457200" lvl="1" indent="-381000" algn="l" rtl="0">
              <a:spcBef>
                <a:spcPts val="0"/>
              </a:spcBef>
              <a:spcAft>
                <a:spcPts val="0"/>
              </a:spcAft>
              <a:buClr>
                <a:srgbClr val="595959"/>
              </a:buClr>
              <a:buSzPts val="2400"/>
              <a:buFont typeface="Avenir"/>
              <a:buChar char="○"/>
            </a:pPr>
            <a:r>
              <a:rPr lang="en" sz="2400" dirty="0">
                <a:solidFill>
                  <a:srgbClr val="000000"/>
                </a:solidFill>
                <a:latin typeface="Avenir"/>
                <a:ea typeface="Avenir"/>
                <a:cs typeface="Avenir"/>
                <a:sym typeface="Avenir"/>
              </a:rPr>
              <a:t>Contact project members any time</a:t>
            </a:r>
            <a:endParaRPr sz="2400" dirty="0">
              <a:solidFill>
                <a:srgbClr val="000000"/>
              </a:solidFill>
              <a:latin typeface="Avenir"/>
              <a:ea typeface="Avenir"/>
              <a:cs typeface="Avenir"/>
              <a:sym typeface="Avenir"/>
            </a:endParaRPr>
          </a:p>
          <a:p>
            <a:pPr marL="914400" lvl="2" indent="-355600" algn="l" rtl="0">
              <a:spcBef>
                <a:spcPts val="0"/>
              </a:spcBef>
              <a:spcAft>
                <a:spcPts val="0"/>
              </a:spcAft>
              <a:buClr>
                <a:srgbClr val="595959"/>
              </a:buClr>
              <a:buSzPts val="2000"/>
              <a:buFont typeface="Avenir"/>
              <a:buChar char="■"/>
            </a:pPr>
            <a:r>
              <a:rPr lang="en" sz="2000" dirty="0" err="1">
                <a:solidFill>
                  <a:srgbClr val="000000"/>
                </a:solidFill>
                <a:latin typeface="Avenir"/>
                <a:ea typeface="Avenir"/>
                <a:cs typeface="Avenir"/>
                <a:sym typeface="Avenir"/>
              </a:rPr>
              <a:t>Ximera</a:t>
            </a:r>
            <a:r>
              <a:rPr lang="en" sz="2000" dirty="0">
                <a:solidFill>
                  <a:srgbClr val="000000"/>
                </a:solidFill>
                <a:latin typeface="Avenir"/>
                <a:ea typeface="Avenir"/>
                <a:cs typeface="Avenir"/>
                <a:sym typeface="Avenir"/>
              </a:rPr>
              <a:t>-specific - Matt (</a:t>
            </a:r>
            <a:r>
              <a:rPr lang="en" sz="2000" u="sng" dirty="0">
                <a:solidFill>
                  <a:schemeClr val="hlink"/>
                </a:solidFill>
                <a:latin typeface="Avenir"/>
                <a:ea typeface="Avenir"/>
                <a:cs typeface="Avenir"/>
                <a:sym typeface="Avenir"/>
                <a:hlinkClick r:id="rId3"/>
              </a:rPr>
              <a:t>mthomas7@ithaca.edu</a:t>
            </a:r>
            <a:r>
              <a:rPr lang="en" sz="2000" dirty="0">
                <a:solidFill>
                  <a:srgbClr val="000000"/>
                </a:solidFill>
                <a:latin typeface="Avenir"/>
                <a:ea typeface="Avenir"/>
                <a:cs typeface="Avenir"/>
                <a:sym typeface="Avenir"/>
              </a:rPr>
              <a:t>)</a:t>
            </a:r>
            <a:endParaRPr sz="2000" dirty="0">
              <a:solidFill>
                <a:srgbClr val="000000"/>
              </a:solidFill>
              <a:latin typeface="Avenir"/>
              <a:ea typeface="Avenir"/>
              <a:cs typeface="Avenir"/>
              <a:sym typeface="Avenir"/>
            </a:endParaRPr>
          </a:p>
          <a:p>
            <a:pPr marL="914400" lvl="2" indent="-355600" algn="l" rtl="0">
              <a:spcBef>
                <a:spcPts val="0"/>
              </a:spcBef>
              <a:spcAft>
                <a:spcPts val="0"/>
              </a:spcAft>
              <a:buClr>
                <a:srgbClr val="595959"/>
              </a:buClr>
              <a:buSzPts val="2000"/>
              <a:buFont typeface="Avenir"/>
              <a:buChar char="■"/>
            </a:pPr>
            <a:r>
              <a:rPr lang="en" sz="2000" dirty="0">
                <a:solidFill>
                  <a:srgbClr val="000000"/>
                </a:solidFill>
                <a:latin typeface="Avenir"/>
                <a:ea typeface="Avenir"/>
                <a:cs typeface="Avenir"/>
                <a:sym typeface="Avenir"/>
              </a:rPr>
              <a:t>Anything else - Aaron (</a:t>
            </a:r>
            <a:r>
              <a:rPr lang="en" sz="2000" u="sng" dirty="0">
                <a:solidFill>
                  <a:schemeClr val="hlink"/>
                </a:solidFill>
                <a:latin typeface="Avenir"/>
                <a:ea typeface="Avenir"/>
                <a:cs typeface="Avenir"/>
                <a:sym typeface="Avenir"/>
                <a:hlinkClick r:id="rId4"/>
              </a:rPr>
              <a:t>aweinberg@ithaca.edu</a:t>
            </a:r>
            <a:r>
              <a:rPr lang="en" sz="2000" dirty="0">
                <a:solidFill>
                  <a:srgbClr val="000000"/>
                </a:solidFill>
                <a:latin typeface="Avenir"/>
                <a:ea typeface="Avenir"/>
                <a:cs typeface="Avenir"/>
                <a:sym typeface="Avenir"/>
              </a:rPr>
              <a:t>) </a:t>
            </a:r>
            <a:endParaRPr sz="2000" dirty="0">
              <a:solidFill>
                <a:srgbClr val="000000"/>
              </a:solidFill>
              <a:latin typeface="Avenir"/>
              <a:ea typeface="Avenir"/>
              <a:cs typeface="Avenir"/>
              <a:sym typeface="Avenir"/>
            </a:endParaRPr>
          </a:p>
          <a:p>
            <a:pPr marL="914400" lvl="2" indent="-355600" algn="l" rtl="0">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Theory questions - Michael (</a:t>
            </a:r>
            <a:r>
              <a:rPr lang="en" sz="2000" u="sng" dirty="0">
                <a:solidFill>
                  <a:schemeClr val="hlink"/>
                </a:solidFill>
                <a:latin typeface="Avenir"/>
                <a:ea typeface="Avenir"/>
                <a:cs typeface="Avenir"/>
                <a:sym typeface="Avenir"/>
                <a:hlinkClick r:id="rId5"/>
              </a:rPr>
              <a:t>michael.tallman@okstate.edu</a:t>
            </a:r>
            <a:r>
              <a:rPr lang="en" sz="2000" dirty="0">
                <a:solidFill>
                  <a:srgbClr val="000000"/>
                </a:solidFill>
                <a:latin typeface="Avenir"/>
                <a:ea typeface="Avenir"/>
                <a:cs typeface="Avenir"/>
                <a:sym typeface="Avenir"/>
              </a:rPr>
              <a:t>)</a:t>
            </a:r>
            <a:endParaRPr sz="2000" dirty="0">
              <a:solidFill>
                <a:srgbClr val="000000"/>
              </a:solidFill>
              <a:latin typeface="Avenir"/>
              <a:ea typeface="Avenir"/>
              <a:cs typeface="Avenir"/>
              <a:sym typeface="Avenir"/>
            </a:endParaRPr>
          </a:p>
          <a:p>
            <a:pPr marL="914400" lvl="2" indent="-355600" algn="l" rtl="0">
              <a:spcBef>
                <a:spcPts val="0"/>
              </a:spcBef>
              <a:spcAft>
                <a:spcPts val="0"/>
              </a:spcAft>
              <a:buClr>
                <a:srgbClr val="000000"/>
              </a:buClr>
              <a:buSzPts val="2000"/>
              <a:buFont typeface="Avenir"/>
              <a:buChar char="■"/>
            </a:pPr>
            <a:r>
              <a:rPr lang="en" sz="2000" dirty="0">
                <a:solidFill>
                  <a:srgbClr val="000000"/>
                </a:solidFill>
                <a:latin typeface="Avenir"/>
                <a:ea typeface="Avenir"/>
                <a:cs typeface="Avenir"/>
                <a:sym typeface="Avenir"/>
              </a:rPr>
              <a:t>Animation - Jason (</a:t>
            </a:r>
            <a:r>
              <a:rPr lang="en" sz="2000" u="sng" dirty="0">
                <a:solidFill>
                  <a:schemeClr val="hlink"/>
                </a:solidFill>
                <a:latin typeface="Avenir"/>
                <a:ea typeface="Avenir"/>
                <a:cs typeface="Avenir"/>
                <a:sym typeface="Avenir"/>
                <a:hlinkClick r:id="rId6"/>
              </a:rPr>
              <a:t>jasonm@uca.edu</a:t>
            </a:r>
            <a:r>
              <a:rPr lang="en" sz="2000" dirty="0">
                <a:solidFill>
                  <a:srgbClr val="000000"/>
                </a:solidFill>
                <a:latin typeface="Avenir"/>
                <a:ea typeface="Avenir"/>
                <a:cs typeface="Avenir"/>
                <a:sym typeface="Avenir"/>
              </a:rPr>
              <a:t>)</a:t>
            </a:r>
            <a:endParaRPr sz="2000" dirty="0">
              <a:solidFill>
                <a:srgbClr val="000000"/>
              </a:solidFill>
              <a:latin typeface="Avenir"/>
              <a:ea typeface="Avenir"/>
              <a:cs typeface="Avenir"/>
              <a:sym typeface="Avenir"/>
            </a:endParaRPr>
          </a:p>
          <a:p>
            <a:pPr marL="914400" lvl="2" indent="-355600" algn="l" rtl="0">
              <a:spcBef>
                <a:spcPts val="0"/>
              </a:spcBef>
              <a:spcAft>
                <a:spcPts val="0"/>
              </a:spcAft>
              <a:buClr>
                <a:srgbClr val="000000"/>
              </a:buClr>
              <a:buSzPts val="2000"/>
              <a:buFont typeface="Avenir"/>
              <a:buChar char="■"/>
            </a:pPr>
            <a:r>
              <a:rPr lang="en" sz="2000" u="sng" dirty="0">
                <a:solidFill>
                  <a:schemeClr val="hlink"/>
                </a:solidFill>
                <a:latin typeface="Avenir"/>
                <a:ea typeface="Avenir"/>
                <a:cs typeface="Avenir"/>
                <a:sym typeface="Avenir"/>
                <a:hlinkClick r:id="rId7"/>
              </a:rPr>
              <a:t>https://groups.google.com/forum/#!forum/calcvids</a:t>
            </a:r>
            <a:r>
              <a:rPr lang="en" sz="2000" dirty="0">
                <a:solidFill>
                  <a:srgbClr val="000000"/>
                </a:solidFill>
                <a:latin typeface="Avenir"/>
                <a:ea typeface="Avenir"/>
                <a:cs typeface="Avenir"/>
                <a:sym typeface="Avenir"/>
              </a:rPr>
              <a:t> </a:t>
            </a:r>
            <a:endParaRPr sz="2000" dirty="0">
              <a:solidFill>
                <a:srgbClr val="000000"/>
              </a:solidFill>
              <a:latin typeface="Avenir"/>
              <a:ea typeface="Avenir"/>
              <a:cs typeface="Avenir"/>
              <a:sym typeface="Avenir"/>
            </a:endParaRPr>
          </a:p>
          <a:p>
            <a:pPr marL="0" lvl="0" indent="0" algn="l" rtl="0">
              <a:spcBef>
                <a:spcPts val="1600"/>
              </a:spcBef>
              <a:spcAft>
                <a:spcPts val="1600"/>
              </a:spcAft>
              <a:buNone/>
            </a:pPr>
            <a:endParaRPr sz="2400" dirty="0">
              <a:latin typeface="Avenir"/>
              <a:ea typeface="Avenir"/>
              <a:cs typeface="Avenir"/>
              <a:sym typeface="Aveni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21"/>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National Situation in First Semester Calculus</a:t>
            </a:r>
            <a:endParaRPr dirty="0"/>
          </a:p>
          <a:p>
            <a:pPr marL="0" lvl="0" indent="0" algn="l" rtl="0">
              <a:spcBef>
                <a:spcPts val="0"/>
              </a:spcBef>
              <a:spcAft>
                <a:spcPts val="0"/>
              </a:spcAft>
              <a:buNone/>
            </a:pPr>
            <a:endParaRPr dirty="0"/>
          </a:p>
        </p:txBody>
      </p:sp>
      <p:sp>
        <p:nvSpPr>
          <p:cNvPr id="223" name="Google Shape;223;p3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a:solidFill>
                  <a:srgbClr val="000000"/>
                </a:solidFill>
                <a:latin typeface="Avenir"/>
                <a:ea typeface="Avenir"/>
                <a:cs typeface="Avenir"/>
                <a:sym typeface="Avenir"/>
              </a:rPr>
              <a:t>Student expectations</a:t>
            </a:r>
            <a:endParaRPr sz="2400">
              <a:solidFill>
                <a:srgbClr val="000000"/>
              </a:solidFill>
              <a:latin typeface="Avenir"/>
              <a:ea typeface="Avenir"/>
              <a:cs typeface="Avenir"/>
              <a:sym typeface="Avenir"/>
            </a:endParaRPr>
          </a:p>
          <a:p>
            <a:pPr marL="577850" lvl="1" indent="-323850" algn="l" rtl="0">
              <a:lnSpc>
                <a:spcPct val="100000"/>
              </a:lnSpc>
              <a:spcBef>
                <a:spcPts val="60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54% expected to earn an A in their Calculus course</a:t>
            </a:r>
            <a:endParaRPr sz="2400">
              <a:solidFill>
                <a:srgbClr val="000000"/>
              </a:solidFill>
              <a:latin typeface="Avenir"/>
              <a:ea typeface="Avenir"/>
              <a:cs typeface="Avenir"/>
              <a:sym typeface="Avenir"/>
            </a:endParaRPr>
          </a:p>
          <a:p>
            <a:pPr marL="577850" lvl="1" indent="-323850" algn="l" rtl="0">
              <a:lnSpc>
                <a:spcPct val="100000"/>
              </a:lnSpc>
              <a:spcBef>
                <a:spcPts val="600"/>
              </a:spcBef>
              <a:spcAft>
                <a:spcPts val="0"/>
              </a:spcAft>
              <a:buClr>
                <a:srgbClr val="000000"/>
              </a:buClr>
              <a:buSzPts val="2400"/>
              <a:buFont typeface="Avenir"/>
              <a:buChar char="●"/>
            </a:pPr>
            <a:r>
              <a:rPr lang="en" sz="2400">
                <a:solidFill>
                  <a:srgbClr val="000000"/>
                </a:solidFill>
                <a:latin typeface="Avenir"/>
                <a:ea typeface="Avenir"/>
                <a:cs typeface="Avenir"/>
                <a:sym typeface="Avenir"/>
              </a:rPr>
              <a:t>93% expected to earn at least a B</a:t>
            </a:r>
            <a:endParaRPr sz="2400">
              <a:solidFill>
                <a:srgbClr val="000000"/>
              </a:solidFill>
              <a:latin typeface="Avenir"/>
              <a:ea typeface="Avenir"/>
              <a:cs typeface="Avenir"/>
              <a:sym typeface="Avenir"/>
            </a:endParaRPr>
          </a:p>
        </p:txBody>
      </p:sp>
      <p:sp>
        <p:nvSpPr>
          <p:cNvPr id="224" name="Google Shape;224;p35"/>
          <p:cNvSpPr txBox="1"/>
          <p:nvPr/>
        </p:nvSpPr>
        <p:spPr>
          <a:xfrm>
            <a:off x="1103300" y="4772225"/>
            <a:ext cx="7830000" cy="2076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1200" i="0" u="none" strike="noStrike" cap="none">
                <a:latin typeface="Montserrat"/>
                <a:ea typeface="Montserrat"/>
                <a:cs typeface="Montserrat"/>
                <a:sym typeface="Montserrat"/>
              </a:rPr>
              <a:t>Bressoud, Carlson, Mesa, &amp; Rasmussen, (2013); Bressoud, Mesa</a:t>
            </a:r>
            <a:r>
              <a:rPr lang="en" sz="1200">
                <a:latin typeface="Montserrat"/>
                <a:ea typeface="Montserrat"/>
                <a:cs typeface="Montserrat"/>
                <a:sym typeface="Montserrat"/>
              </a:rPr>
              <a:t>, &amp; Rasmussen, (2015)</a:t>
            </a:r>
            <a:endParaRPr sz="1200">
              <a:latin typeface="Montserrat"/>
              <a:ea typeface="Montserrat"/>
              <a:cs typeface="Montserrat"/>
              <a:sym typeface="Montserrat"/>
            </a:endParaRPr>
          </a:p>
        </p:txBody>
      </p:sp>
      <p:pic>
        <p:nvPicPr>
          <p:cNvPr id="225" name="Google Shape;225;p35"/>
          <p:cNvPicPr preferRelativeResize="0"/>
          <p:nvPr/>
        </p:nvPicPr>
        <p:blipFill>
          <a:blip r:embed="rId3">
            <a:alphaModFix/>
          </a:blip>
          <a:stretch>
            <a:fillRect/>
          </a:stretch>
        </p:blipFill>
        <p:spPr>
          <a:xfrm>
            <a:off x="0" y="4338175"/>
            <a:ext cx="1882500" cy="772650"/>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6352</Words>
  <Application>Microsoft Macintosh PowerPoint</Application>
  <PresentationFormat>On-screen Show (16:9)</PresentationFormat>
  <Paragraphs>831</Paragraphs>
  <Slides>89</Slides>
  <Notes>89</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89</vt:i4>
      </vt:variant>
    </vt:vector>
  </HeadingPairs>
  <TitlesOfParts>
    <vt:vector size="102" baseType="lpstr">
      <vt:lpstr>Montserrat</vt:lpstr>
      <vt:lpstr>Noto Sans Symbols</vt:lpstr>
      <vt:lpstr>Calibri</vt:lpstr>
      <vt:lpstr>Arial</vt:lpstr>
      <vt:lpstr>Avenir</vt:lpstr>
      <vt:lpstr>Montserrat Medium</vt:lpstr>
      <vt:lpstr>Open Sans</vt:lpstr>
      <vt:lpstr>Gill Sans</vt:lpstr>
      <vt:lpstr>PT Sans Narrow</vt:lpstr>
      <vt:lpstr>Trebuchet MS</vt:lpstr>
      <vt:lpstr>Times New Roman</vt:lpstr>
      <vt:lpstr>Tropic</vt:lpstr>
      <vt:lpstr>Office Theme</vt:lpstr>
      <vt:lpstr>Calculus Videos Project</vt:lpstr>
      <vt:lpstr>Part 1</vt:lpstr>
      <vt:lpstr>Meet the Project Team</vt:lpstr>
      <vt:lpstr>Introductions: Tell us about yourself.</vt:lpstr>
      <vt:lpstr>The National Situation in First Semester Calculus</vt:lpstr>
      <vt:lpstr>The National Situation in First Semester Calculus</vt:lpstr>
      <vt:lpstr>The National Situation in First Semester Calculus</vt:lpstr>
      <vt:lpstr>The National Situation in First Semester Calculus</vt:lpstr>
      <vt:lpstr>The National Situation in First Semester Calculus </vt:lpstr>
      <vt:lpstr>The National Situation in First Semester Calculus </vt:lpstr>
      <vt:lpstr>The National Situation in First Semester Calculus </vt:lpstr>
      <vt:lpstr>Leaving STEM</vt:lpstr>
      <vt:lpstr>Leaving STEM</vt:lpstr>
      <vt:lpstr>Leaving STEM</vt:lpstr>
      <vt:lpstr>The Appeal</vt:lpstr>
      <vt:lpstr>Enter: The Calculus Videos Project (CVP)</vt:lpstr>
      <vt:lpstr>Video: Why the Chain Rule Works </vt:lpstr>
      <vt:lpstr>PowerPoint Presentation</vt:lpstr>
      <vt:lpstr>Discussion: Video on Chain Rule</vt:lpstr>
      <vt:lpstr>Overview of CVP Videos for Calculus 1</vt:lpstr>
      <vt:lpstr>Sequences of CVP Videos</vt:lpstr>
      <vt:lpstr>Sequences of CVP Videos </vt:lpstr>
      <vt:lpstr>Constant Rate of Change as a Foundation for Ideas </vt:lpstr>
      <vt:lpstr>Constant Rate of Change as a Foundation for Ideas </vt:lpstr>
      <vt:lpstr>A Conceptual Development of Constant Rate</vt:lpstr>
      <vt:lpstr>A Conceptual Development of Derivative</vt:lpstr>
      <vt:lpstr>Video: Constant Rate of Change (CROC) </vt:lpstr>
      <vt:lpstr>PowerPoint Presentation</vt:lpstr>
      <vt:lpstr>Discussion: CROC</vt:lpstr>
      <vt:lpstr>Representations of Measurable Attributes</vt:lpstr>
      <vt:lpstr>Representations of Measurable Attributes</vt:lpstr>
      <vt:lpstr>Representations of Measurable Attributes</vt:lpstr>
      <vt:lpstr>Representations of Measurable Attributes</vt:lpstr>
      <vt:lpstr>Representations of Measurable Attributes</vt:lpstr>
      <vt:lpstr>Representations of Measurable Attributes</vt:lpstr>
      <vt:lpstr>Representations of Measurable Attributes</vt:lpstr>
      <vt:lpstr>Break</vt:lpstr>
      <vt:lpstr>Informing Video Design: Quantitative Reasoning</vt:lpstr>
      <vt:lpstr>Mathematical Design Principles: Quantitative Reasoning </vt:lpstr>
      <vt:lpstr>Video Sets: CROC to Definition of Limit</vt:lpstr>
      <vt:lpstr>Pick a Video Set &amp; Pick a Video </vt:lpstr>
      <vt:lpstr>While You Watch</vt:lpstr>
      <vt:lpstr>Reporting Out</vt:lpstr>
      <vt:lpstr>Reporting Out: Mathematical Design Principles </vt:lpstr>
      <vt:lpstr>Thoughts? Questions? Comments?</vt:lpstr>
      <vt:lpstr>End of Part 1</vt:lpstr>
      <vt:lpstr>Calculus Videos Project</vt:lpstr>
      <vt:lpstr>Session 2 (134 minutes)</vt:lpstr>
      <vt:lpstr>Part 2</vt:lpstr>
      <vt:lpstr>Overview of CVP Videos for Calculus 1</vt:lpstr>
      <vt:lpstr>Overview of CVP Videos for Calculus 1</vt:lpstr>
      <vt:lpstr>Mathematical Design Principles </vt:lpstr>
      <vt:lpstr>Riemann Sums to FTOC Conceptual Development</vt:lpstr>
      <vt:lpstr>Riemann Sums to Fundamental Theorem</vt:lpstr>
      <vt:lpstr>Riemann Sums to Fundamental Theorem</vt:lpstr>
      <vt:lpstr>Riemann Sums to Fundamental Theorem</vt:lpstr>
      <vt:lpstr>Riemann Sums to Fundamental Theorem</vt:lpstr>
      <vt:lpstr>Video: Riemann Sum</vt:lpstr>
      <vt:lpstr>PowerPoint Presentation</vt:lpstr>
      <vt:lpstr>Video: Riemann Sum Discussion</vt:lpstr>
      <vt:lpstr>Video: Definite Integral</vt:lpstr>
      <vt:lpstr>PowerPoint Presentation</vt:lpstr>
      <vt:lpstr>Video: Definite Integral Discussion</vt:lpstr>
      <vt:lpstr>Video Clip: FTOC</vt:lpstr>
      <vt:lpstr>PowerPoint Presentation</vt:lpstr>
      <vt:lpstr>Video Clip: FTOC Discussion</vt:lpstr>
      <vt:lpstr>Riemann Sums to Fundamental Theorem</vt:lpstr>
      <vt:lpstr>Break</vt:lpstr>
      <vt:lpstr>CVP Procedural Videos</vt:lpstr>
      <vt:lpstr>PowerPoint Presentation</vt:lpstr>
      <vt:lpstr>CVP Procedural Videos Discussion</vt:lpstr>
      <vt:lpstr>Intellectual Need </vt:lpstr>
      <vt:lpstr>Intellectual Need Tasks</vt:lpstr>
      <vt:lpstr>Intellectual Need Tasks</vt:lpstr>
      <vt:lpstr>Theory of Intellectual Need4</vt:lpstr>
      <vt:lpstr>Designing Intellectual Need Tasks</vt:lpstr>
      <vt:lpstr>CVP Intellectual Need Videos</vt:lpstr>
      <vt:lpstr>PowerPoint Presentation</vt:lpstr>
      <vt:lpstr>CVP Intellectual Need Videos</vt:lpstr>
      <vt:lpstr>CVP Intellectual Need Videos</vt:lpstr>
      <vt:lpstr>Getting Started: What is Ximera?</vt:lpstr>
      <vt:lpstr>Go to the Ximera Website and Demonstrate</vt:lpstr>
      <vt:lpstr>Why Do We Use Ximera</vt:lpstr>
      <vt:lpstr>How Do We Use Ximera?</vt:lpstr>
      <vt:lpstr>Information For Your Students</vt:lpstr>
      <vt:lpstr>Ximera Questions?</vt:lpstr>
      <vt:lpstr>Final Thoughts? Questions? Comments?</vt:lpstr>
      <vt:lpstr>During Semester Supports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Calculus Videos Project</dc:title>
  <cp:lastModifiedBy>Aaron Weinberg</cp:lastModifiedBy>
  <cp:revision>3</cp:revision>
  <dcterms:modified xsi:type="dcterms:W3CDTF">2019-08-10T17:17:37Z</dcterms:modified>
</cp:coreProperties>
</file>